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66"/>
  </p:notesMasterIdLst>
  <p:sldIdLst>
    <p:sldId id="256" r:id="rId2"/>
    <p:sldId id="302" r:id="rId3"/>
    <p:sldId id="316" r:id="rId4"/>
    <p:sldId id="329" r:id="rId5"/>
    <p:sldId id="347" r:id="rId6"/>
    <p:sldId id="328" r:id="rId7"/>
    <p:sldId id="325" r:id="rId8"/>
    <p:sldId id="317" r:id="rId9"/>
    <p:sldId id="319" r:id="rId10"/>
    <p:sldId id="320" r:id="rId11"/>
    <p:sldId id="321" r:id="rId12"/>
    <p:sldId id="322" r:id="rId13"/>
    <p:sldId id="323" r:id="rId14"/>
    <p:sldId id="326" r:id="rId15"/>
    <p:sldId id="331" r:id="rId16"/>
    <p:sldId id="332" r:id="rId17"/>
    <p:sldId id="308" r:id="rId18"/>
    <p:sldId id="334" r:id="rId19"/>
    <p:sldId id="335" r:id="rId20"/>
    <p:sldId id="336" r:id="rId21"/>
    <p:sldId id="337" r:id="rId22"/>
    <p:sldId id="338" r:id="rId23"/>
    <p:sldId id="305" r:id="rId24"/>
    <p:sldId id="309" r:id="rId25"/>
    <p:sldId id="311" r:id="rId26"/>
    <p:sldId id="348" r:id="rId27"/>
    <p:sldId id="349" r:id="rId28"/>
    <p:sldId id="350" r:id="rId29"/>
    <p:sldId id="351" r:id="rId30"/>
    <p:sldId id="352" r:id="rId31"/>
    <p:sldId id="341" r:id="rId32"/>
    <p:sldId id="342" r:id="rId33"/>
    <p:sldId id="353" r:id="rId34"/>
    <p:sldId id="339" r:id="rId35"/>
    <p:sldId id="343" r:id="rId36"/>
    <p:sldId id="257" r:id="rId37"/>
    <p:sldId id="262" r:id="rId38"/>
    <p:sldId id="258" r:id="rId39"/>
    <p:sldId id="265" r:id="rId40"/>
    <p:sldId id="275" r:id="rId41"/>
    <p:sldId id="345" r:id="rId42"/>
    <p:sldId id="284" r:id="rId43"/>
    <p:sldId id="300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354" r:id="rId57"/>
    <p:sldId id="355" r:id="rId58"/>
    <p:sldId id="357" r:id="rId59"/>
    <p:sldId id="358" r:id="rId60"/>
    <p:sldId id="298" r:id="rId61"/>
    <p:sldId id="356" r:id="rId62"/>
    <p:sldId id="362" r:id="rId63"/>
    <p:sldId id="360" r:id="rId64"/>
    <p:sldId id="361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A1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>
      <p:cViewPr>
        <p:scale>
          <a:sx n="76" d="100"/>
          <a:sy n="76" d="100"/>
        </p:scale>
        <p:origin x="2584" y="10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iberia%20EVD\15Feb%20SPC%20Summary\Exposure%20period%20boxes%2015Feb_pm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Student\Liberia\Confirmed%20Cases%20Analysi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41440504140194"/>
          <c:y val="0.115780836904002"/>
          <c:w val="0.944836266426567"/>
          <c:h val="0.461658061147532"/>
        </c:manualLayout>
      </c:layou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Column3</c:v>
                </c:pt>
              </c:strCache>
            </c:strRef>
          </c:tx>
          <c:marker>
            <c:symbol val="none"/>
          </c:marker>
          <c:cat>
            <c:numRef>
              <c:f>Sheet1!$B$2:$B$42</c:f>
              <c:numCache>
                <c:formatCode>0</c:formatCode>
                <c:ptCount val="41"/>
                <c:pt idx="0">
                  <c:v>29.0</c:v>
                </c:pt>
                <c:pt idx="1">
                  <c:v>30.0</c:v>
                </c:pt>
                <c:pt idx="2">
                  <c:v>31.0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4.0</c:v>
                </c:pt>
                <c:pt idx="7">
                  <c:v>5.0</c:v>
                </c:pt>
                <c:pt idx="8">
                  <c:v>6.0</c:v>
                </c:pt>
                <c:pt idx="9">
                  <c:v>7.0</c:v>
                </c:pt>
                <c:pt idx="10">
                  <c:v>8.0</c:v>
                </c:pt>
                <c:pt idx="11">
                  <c:v>9.0</c:v>
                </c:pt>
                <c:pt idx="12">
                  <c:v>10.0</c:v>
                </c:pt>
                <c:pt idx="13">
                  <c:v>11.0</c:v>
                </c:pt>
                <c:pt idx="14">
                  <c:v>12.0</c:v>
                </c:pt>
                <c:pt idx="15">
                  <c:v>13.0</c:v>
                </c:pt>
                <c:pt idx="16">
                  <c:v>14.0</c:v>
                </c:pt>
                <c:pt idx="17">
                  <c:v>15.0</c:v>
                </c:pt>
                <c:pt idx="18">
                  <c:v>16.0</c:v>
                </c:pt>
                <c:pt idx="19">
                  <c:v>17.0</c:v>
                </c:pt>
                <c:pt idx="20">
                  <c:v>18.0</c:v>
                </c:pt>
                <c:pt idx="21">
                  <c:v>19.0</c:v>
                </c:pt>
                <c:pt idx="22">
                  <c:v>20.0</c:v>
                </c:pt>
                <c:pt idx="23">
                  <c:v>21.0</c:v>
                </c:pt>
                <c:pt idx="24">
                  <c:v>22.0</c:v>
                </c:pt>
                <c:pt idx="25">
                  <c:v>23.0</c:v>
                </c:pt>
                <c:pt idx="26">
                  <c:v>24.0</c:v>
                </c:pt>
                <c:pt idx="27">
                  <c:v>25.0</c:v>
                </c:pt>
                <c:pt idx="28">
                  <c:v>26.0</c:v>
                </c:pt>
                <c:pt idx="29">
                  <c:v>27.0</c:v>
                </c:pt>
                <c:pt idx="30">
                  <c:v>28.0</c:v>
                </c:pt>
                <c:pt idx="31">
                  <c:v>29.0</c:v>
                </c:pt>
                <c:pt idx="32">
                  <c:v>30.0</c:v>
                </c:pt>
                <c:pt idx="33">
                  <c:v>31.0</c:v>
                </c:pt>
                <c:pt idx="34">
                  <c:v>1.0</c:v>
                </c:pt>
                <c:pt idx="35">
                  <c:v>2.0</c:v>
                </c:pt>
                <c:pt idx="36">
                  <c:v>3.0</c:v>
                </c:pt>
                <c:pt idx="37">
                  <c:v>4.0</c:v>
                </c:pt>
                <c:pt idx="38">
                  <c:v>5.0</c:v>
                </c:pt>
                <c:pt idx="39">
                  <c:v>6.0</c:v>
                </c:pt>
                <c:pt idx="40">
                  <c:v>7.0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39">
                  <c:v>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28596976"/>
        <c:axId val="1828578544"/>
      </c:lineChart>
      <c:dateAx>
        <c:axId val="1828596976"/>
        <c:scaling>
          <c:orientation val="minMax"/>
          <c:max val="42063.0"/>
          <c:min val="42002.0"/>
        </c:scaling>
        <c:delete val="0"/>
        <c:axPos val="b"/>
        <c:numFmt formatCode="m/d;@" sourceLinked="0"/>
        <c:majorTickMark val="out"/>
        <c:minorTickMark val="none"/>
        <c:tickLblPos val="nextTo"/>
        <c:crossAx val="1828578544"/>
        <c:crosses val="autoZero"/>
        <c:auto val="0"/>
        <c:lblOffset val="100"/>
        <c:baseTimeUnit val="days"/>
        <c:majorUnit val="2.0"/>
        <c:majorTimeUnit val="days"/>
      </c:dateAx>
      <c:valAx>
        <c:axId val="1828578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2859697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24833942570905"/>
          <c:y val="0.279437350409538"/>
          <c:w val="0.953510443547498"/>
          <c:h val="0.3526245824097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spPr>
            <a:noFill/>
            <a:ln w="19050">
              <a:solidFill>
                <a:schemeClr val="tx1"/>
              </a:solidFill>
            </a:ln>
          </c:spPr>
          <c:invertIfNegative val="0"/>
          <c:cat>
            <c:numRef>
              <c:f>Sheet1!$A$2:$A$63</c:f>
              <c:numCache>
                <c:formatCode>m/d;@</c:formatCode>
                <c:ptCount val="62"/>
                <c:pt idx="0">
                  <c:v>42002.0</c:v>
                </c:pt>
                <c:pt idx="1">
                  <c:v>42003.0</c:v>
                </c:pt>
                <c:pt idx="2">
                  <c:v>42004.0</c:v>
                </c:pt>
                <c:pt idx="3">
                  <c:v>42005.0</c:v>
                </c:pt>
                <c:pt idx="4">
                  <c:v>42006.0</c:v>
                </c:pt>
                <c:pt idx="5">
                  <c:v>42007.0</c:v>
                </c:pt>
                <c:pt idx="6">
                  <c:v>42008.0</c:v>
                </c:pt>
                <c:pt idx="7">
                  <c:v>42009.0</c:v>
                </c:pt>
                <c:pt idx="8">
                  <c:v>42010.0</c:v>
                </c:pt>
                <c:pt idx="9">
                  <c:v>42011.0</c:v>
                </c:pt>
                <c:pt idx="10">
                  <c:v>42012.0</c:v>
                </c:pt>
                <c:pt idx="11">
                  <c:v>42013.0</c:v>
                </c:pt>
                <c:pt idx="12">
                  <c:v>42014.0</c:v>
                </c:pt>
                <c:pt idx="13">
                  <c:v>42015.0</c:v>
                </c:pt>
                <c:pt idx="14">
                  <c:v>42016.0</c:v>
                </c:pt>
                <c:pt idx="15">
                  <c:v>42017.0</c:v>
                </c:pt>
                <c:pt idx="16">
                  <c:v>42018.0</c:v>
                </c:pt>
                <c:pt idx="17">
                  <c:v>42019.0</c:v>
                </c:pt>
                <c:pt idx="18">
                  <c:v>42020.0</c:v>
                </c:pt>
                <c:pt idx="19">
                  <c:v>42021.0</c:v>
                </c:pt>
                <c:pt idx="20">
                  <c:v>42022.0</c:v>
                </c:pt>
                <c:pt idx="21">
                  <c:v>42023.0</c:v>
                </c:pt>
                <c:pt idx="22">
                  <c:v>42024.0</c:v>
                </c:pt>
                <c:pt idx="23">
                  <c:v>42025.0</c:v>
                </c:pt>
                <c:pt idx="24">
                  <c:v>42026.0</c:v>
                </c:pt>
                <c:pt idx="25">
                  <c:v>42027.0</c:v>
                </c:pt>
                <c:pt idx="26">
                  <c:v>42028.0</c:v>
                </c:pt>
                <c:pt idx="27">
                  <c:v>42029.0</c:v>
                </c:pt>
                <c:pt idx="28">
                  <c:v>42030.0</c:v>
                </c:pt>
                <c:pt idx="29">
                  <c:v>42031.0</c:v>
                </c:pt>
                <c:pt idx="30">
                  <c:v>42032.0</c:v>
                </c:pt>
                <c:pt idx="31">
                  <c:v>42033.0</c:v>
                </c:pt>
                <c:pt idx="32">
                  <c:v>42034.0</c:v>
                </c:pt>
                <c:pt idx="33">
                  <c:v>42035.0</c:v>
                </c:pt>
                <c:pt idx="34">
                  <c:v>42036.0</c:v>
                </c:pt>
                <c:pt idx="35">
                  <c:v>42037.0</c:v>
                </c:pt>
                <c:pt idx="36">
                  <c:v>42038.0</c:v>
                </c:pt>
                <c:pt idx="37">
                  <c:v>42039.0</c:v>
                </c:pt>
                <c:pt idx="38">
                  <c:v>42040.0</c:v>
                </c:pt>
                <c:pt idx="39">
                  <c:v>42041.0</c:v>
                </c:pt>
                <c:pt idx="40">
                  <c:v>42042.0</c:v>
                </c:pt>
                <c:pt idx="41">
                  <c:v>42043.0</c:v>
                </c:pt>
                <c:pt idx="42">
                  <c:v>42044.0</c:v>
                </c:pt>
                <c:pt idx="43">
                  <c:v>42045.0</c:v>
                </c:pt>
                <c:pt idx="44">
                  <c:v>42046.0</c:v>
                </c:pt>
                <c:pt idx="45">
                  <c:v>42047.0</c:v>
                </c:pt>
                <c:pt idx="46">
                  <c:v>42048.0</c:v>
                </c:pt>
                <c:pt idx="47">
                  <c:v>42049.0</c:v>
                </c:pt>
                <c:pt idx="48">
                  <c:v>42050.0</c:v>
                </c:pt>
                <c:pt idx="49">
                  <c:v>42051.0</c:v>
                </c:pt>
                <c:pt idx="50">
                  <c:v>42052.0</c:v>
                </c:pt>
                <c:pt idx="51">
                  <c:v>42053.0</c:v>
                </c:pt>
                <c:pt idx="52">
                  <c:v>42054.0</c:v>
                </c:pt>
                <c:pt idx="53">
                  <c:v>42055.0</c:v>
                </c:pt>
                <c:pt idx="54">
                  <c:v>42056.0</c:v>
                </c:pt>
                <c:pt idx="55">
                  <c:v>42057.0</c:v>
                </c:pt>
                <c:pt idx="56">
                  <c:v>42058.0</c:v>
                </c:pt>
                <c:pt idx="57">
                  <c:v>42059.0</c:v>
                </c:pt>
                <c:pt idx="58">
                  <c:v>42060.0</c:v>
                </c:pt>
                <c:pt idx="59">
                  <c:v>42061.0</c:v>
                </c:pt>
                <c:pt idx="60">
                  <c:v>42062.0</c:v>
                </c:pt>
                <c:pt idx="61">
                  <c:v>42063.0</c:v>
                </c:pt>
              </c:numCache>
            </c:numRef>
          </c:cat>
          <c:val>
            <c:numRef>
              <c:f>Sheet1!$B$2:$B$63</c:f>
              <c:numCache>
                <c:formatCode>General</c:formatCode>
                <c:ptCount val="62"/>
                <c:pt idx="0">
                  <c:v>1.0</c:v>
                </c:pt>
                <c:pt idx="10">
                  <c:v>1.0</c:v>
                </c:pt>
                <c:pt idx="16">
                  <c:v>1.0</c:v>
                </c:pt>
                <c:pt idx="17">
                  <c:v>1.0</c:v>
                </c:pt>
                <c:pt idx="21">
                  <c:v>1.0</c:v>
                </c:pt>
                <c:pt idx="24">
                  <c:v>1.0</c:v>
                </c:pt>
                <c:pt idx="29">
                  <c:v>1.0</c:v>
                </c:pt>
                <c:pt idx="30">
                  <c:v>1.0</c:v>
                </c:pt>
                <c:pt idx="31">
                  <c:v>1.0</c:v>
                </c:pt>
                <c:pt idx="32">
                  <c:v>1.0</c:v>
                </c:pt>
                <c:pt idx="34">
                  <c:v>1.0</c:v>
                </c:pt>
                <c:pt idx="39">
                  <c:v>0.0</c:v>
                </c:pt>
                <c:pt idx="42">
                  <c:v>1.0</c:v>
                </c:pt>
                <c:pt idx="44">
                  <c:v>1.0</c:v>
                </c:pt>
                <c:pt idx="45">
                  <c:v>1.0</c:v>
                </c:pt>
                <c:pt idx="46">
                  <c:v>1.0</c:v>
                </c:pt>
                <c:pt idx="47">
                  <c:v>1.0</c:v>
                </c:pt>
                <c:pt idx="49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  <a:ln w="19050">
              <a:solidFill>
                <a:schemeClr val="tx1"/>
              </a:solidFill>
            </a:ln>
          </c:spPr>
          <c:invertIfNegative val="0"/>
          <c:cat>
            <c:numRef>
              <c:f>Sheet1!$A$2:$A$63</c:f>
              <c:numCache>
                <c:formatCode>m/d;@</c:formatCode>
                <c:ptCount val="62"/>
                <c:pt idx="0">
                  <c:v>42002.0</c:v>
                </c:pt>
                <c:pt idx="1">
                  <c:v>42003.0</c:v>
                </c:pt>
                <c:pt idx="2">
                  <c:v>42004.0</c:v>
                </c:pt>
                <c:pt idx="3">
                  <c:v>42005.0</c:v>
                </c:pt>
                <c:pt idx="4">
                  <c:v>42006.0</c:v>
                </c:pt>
                <c:pt idx="5">
                  <c:v>42007.0</c:v>
                </c:pt>
                <c:pt idx="6">
                  <c:v>42008.0</c:v>
                </c:pt>
                <c:pt idx="7">
                  <c:v>42009.0</c:v>
                </c:pt>
                <c:pt idx="8">
                  <c:v>42010.0</c:v>
                </c:pt>
                <c:pt idx="9">
                  <c:v>42011.0</c:v>
                </c:pt>
                <c:pt idx="10">
                  <c:v>42012.0</c:v>
                </c:pt>
                <c:pt idx="11">
                  <c:v>42013.0</c:v>
                </c:pt>
                <c:pt idx="12">
                  <c:v>42014.0</c:v>
                </c:pt>
                <c:pt idx="13">
                  <c:v>42015.0</c:v>
                </c:pt>
                <c:pt idx="14">
                  <c:v>42016.0</c:v>
                </c:pt>
                <c:pt idx="15">
                  <c:v>42017.0</c:v>
                </c:pt>
                <c:pt idx="16">
                  <c:v>42018.0</c:v>
                </c:pt>
                <c:pt idx="17">
                  <c:v>42019.0</c:v>
                </c:pt>
                <c:pt idx="18">
                  <c:v>42020.0</c:v>
                </c:pt>
                <c:pt idx="19">
                  <c:v>42021.0</c:v>
                </c:pt>
                <c:pt idx="20">
                  <c:v>42022.0</c:v>
                </c:pt>
                <c:pt idx="21">
                  <c:v>42023.0</c:v>
                </c:pt>
                <c:pt idx="22">
                  <c:v>42024.0</c:v>
                </c:pt>
                <c:pt idx="23">
                  <c:v>42025.0</c:v>
                </c:pt>
                <c:pt idx="24">
                  <c:v>42026.0</c:v>
                </c:pt>
                <c:pt idx="25">
                  <c:v>42027.0</c:v>
                </c:pt>
                <c:pt idx="26">
                  <c:v>42028.0</c:v>
                </c:pt>
                <c:pt idx="27">
                  <c:v>42029.0</c:v>
                </c:pt>
                <c:pt idx="28">
                  <c:v>42030.0</c:v>
                </c:pt>
                <c:pt idx="29">
                  <c:v>42031.0</c:v>
                </c:pt>
                <c:pt idx="30">
                  <c:v>42032.0</c:v>
                </c:pt>
                <c:pt idx="31">
                  <c:v>42033.0</c:v>
                </c:pt>
                <c:pt idx="32">
                  <c:v>42034.0</c:v>
                </c:pt>
                <c:pt idx="33">
                  <c:v>42035.0</c:v>
                </c:pt>
                <c:pt idx="34">
                  <c:v>42036.0</c:v>
                </c:pt>
                <c:pt idx="35">
                  <c:v>42037.0</c:v>
                </c:pt>
                <c:pt idx="36">
                  <c:v>42038.0</c:v>
                </c:pt>
                <c:pt idx="37">
                  <c:v>42039.0</c:v>
                </c:pt>
                <c:pt idx="38">
                  <c:v>42040.0</c:v>
                </c:pt>
                <c:pt idx="39">
                  <c:v>42041.0</c:v>
                </c:pt>
                <c:pt idx="40">
                  <c:v>42042.0</c:v>
                </c:pt>
                <c:pt idx="41">
                  <c:v>42043.0</c:v>
                </c:pt>
                <c:pt idx="42">
                  <c:v>42044.0</c:v>
                </c:pt>
                <c:pt idx="43">
                  <c:v>42045.0</c:v>
                </c:pt>
                <c:pt idx="44">
                  <c:v>42046.0</c:v>
                </c:pt>
                <c:pt idx="45">
                  <c:v>42047.0</c:v>
                </c:pt>
                <c:pt idx="46">
                  <c:v>42048.0</c:v>
                </c:pt>
                <c:pt idx="47">
                  <c:v>42049.0</c:v>
                </c:pt>
                <c:pt idx="48">
                  <c:v>42050.0</c:v>
                </c:pt>
                <c:pt idx="49">
                  <c:v>42051.0</c:v>
                </c:pt>
                <c:pt idx="50">
                  <c:v>42052.0</c:v>
                </c:pt>
                <c:pt idx="51">
                  <c:v>42053.0</c:v>
                </c:pt>
                <c:pt idx="52">
                  <c:v>42054.0</c:v>
                </c:pt>
                <c:pt idx="53">
                  <c:v>42055.0</c:v>
                </c:pt>
                <c:pt idx="54">
                  <c:v>42056.0</c:v>
                </c:pt>
                <c:pt idx="55">
                  <c:v>42057.0</c:v>
                </c:pt>
                <c:pt idx="56">
                  <c:v>42058.0</c:v>
                </c:pt>
                <c:pt idx="57">
                  <c:v>42059.0</c:v>
                </c:pt>
                <c:pt idx="58">
                  <c:v>42060.0</c:v>
                </c:pt>
                <c:pt idx="59">
                  <c:v>42061.0</c:v>
                </c:pt>
                <c:pt idx="60">
                  <c:v>42062.0</c:v>
                </c:pt>
                <c:pt idx="61">
                  <c:v>42063.0</c:v>
                </c:pt>
              </c:numCache>
            </c:numRef>
          </c:cat>
          <c:val>
            <c:numRef>
              <c:f>Sheet1!$C$2:$C$63</c:f>
              <c:numCache>
                <c:formatCode>General</c:formatCode>
                <c:ptCount val="62"/>
                <c:pt idx="10">
                  <c:v>1.0</c:v>
                </c:pt>
                <c:pt idx="17">
                  <c:v>1.0</c:v>
                </c:pt>
                <c:pt idx="24">
                  <c:v>1.0</c:v>
                </c:pt>
                <c:pt idx="30">
                  <c:v>1.0</c:v>
                </c:pt>
                <c:pt idx="31">
                  <c:v>1.0</c:v>
                </c:pt>
                <c:pt idx="4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8451856"/>
        <c:axId val="1828433120"/>
      </c:barChart>
      <c:dateAx>
        <c:axId val="1828451856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828433120"/>
        <c:crosses val="autoZero"/>
        <c:auto val="0"/>
        <c:lblOffset val="100"/>
        <c:baseTimeUnit val="days"/>
        <c:majorUnit val="2.0"/>
        <c:majorTimeUnit val="days"/>
        <c:minorUnit val="1.0"/>
        <c:minorTimeUnit val="days"/>
      </c:dateAx>
      <c:valAx>
        <c:axId val="1828433120"/>
        <c:scaling>
          <c:orientation val="minMax"/>
          <c:max val="3.0"/>
          <c:min val="0.0"/>
        </c:scaling>
        <c:delete val="0"/>
        <c:axPos val="l"/>
        <c:numFmt formatCode="General" sourceLinked="1"/>
        <c:majorTickMark val="out"/>
        <c:minorTickMark val="none"/>
        <c:tickLblPos val="nextTo"/>
        <c:crossAx val="1828451856"/>
        <c:crosses val="autoZero"/>
        <c:crossBetween val="between"/>
        <c:majorUnit val="1.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72284683493"/>
          <c:y val="0.168109421620592"/>
          <c:w val="0.751256640718167"/>
          <c:h val="0.60007781539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'Contacts followed by day'!$G$90</c:f>
              <c:strCache>
                <c:ptCount val="1"/>
                <c:pt idx="0">
                  <c:v>Non-HCW</c:v>
                </c:pt>
              </c:strCache>
            </c:strRef>
          </c:tx>
          <c:invertIfNegative val="0"/>
          <c:cat>
            <c:numRef>
              <c:f>'Contacts followed by day'!$H$89:$AD$89</c:f>
              <c:numCache>
                <c:formatCode>m/d;@</c:formatCode>
                <c:ptCount val="23"/>
                <c:pt idx="0">
                  <c:v>42054.0</c:v>
                </c:pt>
                <c:pt idx="1">
                  <c:v>42055.0</c:v>
                </c:pt>
                <c:pt idx="2">
                  <c:v>42056.0</c:v>
                </c:pt>
                <c:pt idx="3">
                  <c:v>42057.0</c:v>
                </c:pt>
                <c:pt idx="4">
                  <c:v>42058.0</c:v>
                </c:pt>
                <c:pt idx="5">
                  <c:v>42059.0</c:v>
                </c:pt>
                <c:pt idx="6">
                  <c:v>42060.0</c:v>
                </c:pt>
                <c:pt idx="7">
                  <c:v>42061.0</c:v>
                </c:pt>
                <c:pt idx="8">
                  <c:v>42062.0</c:v>
                </c:pt>
                <c:pt idx="9">
                  <c:v>42063.0</c:v>
                </c:pt>
                <c:pt idx="10">
                  <c:v>42064.0</c:v>
                </c:pt>
                <c:pt idx="11">
                  <c:v>42065.0</c:v>
                </c:pt>
                <c:pt idx="12">
                  <c:v>42066.0</c:v>
                </c:pt>
                <c:pt idx="13">
                  <c:v>42067.0</c:v>
                </c:pt>
                <c:pt idx="14">
                  <c:v>42068.0</c:v>
                </c:pt>
                <c:pt idx="15">
                  <c:v>42069.0</c:v>
                </c:pt>
                <c:pt idx="16">
                  <c:v>42070.0</c:v>
                </c:pt>
                <c:pt idx="17">
                  <c:v>42071.0</c:v>
                </c:pt>
                <c:pt idx="18">
                  <c:v>42072.0</c:v>
                </c:pt>
                <c:pt idx="19">
                  <c:v>42073.0</c:v>
                </c:pt>
                <c:pt idx="20">
                  <c:v>42074.0</c:v>
                </c:pt>
                <c:pt idx="21">
                  <c:v>42075.0</c:v>
                </c:pt>
                <c:pt idx="22">
                  <c:v>42073.0</c:v>
                </c:pt>
              </c:numCache>
            </c:numRef>
          </c:cat>
          <c:val>
            <c:numRef>
              <c:f>'Contacts followed by day'!$H$90:$AD$90</c:f>
              <c:numCache>
                <c:formatCode>General</c:formatCode>
                <c:ptCount val="23"/>
                <c:pt idx="0">
                  <c:v>406.0</c:v>
                </c:pt>
                <c:pt idx="1">
                  <c:v>390.0</c:v>
                </c:pt>
                <c:pt idx="2">
                  <c:v>368.0</c:v>
                </c:pt>
                <c:pt idx="3">
                  <c:v>362.0</c:v>
                </c:pt>
                <c:pt idx="4">
                  <c:v>362.0</c:v>
                </c:pt>
                <c:pt idx="5">
                  <c:v>158.0</c:v>
                </c:pt>
                <c:pt idx="6">
                  <c:v>158.0</c:v>
                </c:pt>
                <c:pt idx="7">
                  <c:v>158.0</c:v>
                </c:pt>
                <c:pt idx="8">
                  <c:v>158.0</c:v>
                </c:pt>
                <c:pt idx="9">
                  <c:v>158.0</c:v>
                </c:pt>
                <c:pt idx="10">
                  <c:v>95.0</c:v>
                </c:pt>
                <c:pt idx="11">
                  <c:v>88.0</c:v>
                </c:pt>
                <c:pt idx="12">
                  <c:v>88.0</c:v>
                </c:pt>
                <c:pt idx="13">
                  <c:v>88.0</c:v>
                </c:pt>
                <c:pt idx="14">
                  <c:v>88.0</c:v>
                </c:pt>
                <c:pt idx="15">
                  <c:v>36.0</c:v>
                </c:pt>
                <c:pt idx="16">
                  <c:v>6.0</c:v>
                </c:pt>
                <c:pt idx="17">
                  <c:v>6.0</c:v>
                </c:pt>
                <c:pt idx="18">
                  <c:v>6.0</c:v>
                </c:pt>
                <c:pt idx="19">
                  <c:v>6.0</c:v>
                </c:pt>
                <c:pt idx="20">
                  <c:v>0.0</c:v>
                </c:pt>
                <c:pt idx="21">
                  <c:v>0.0</c:v>
                </c:pt>
              </c:numCache>
            </c:numRef>
          </c:val>
        </c:ser>
        <c:ser>
          <c:idx val="1"/>
          <c:order val="1"/>
          <c:tx>
            <c:strRef>
              <c:f>'Contacts followed by day'!$G$91</c:f>
              <c:strCache>
                <c:ptCount val="1"/>
                <c:pt idx="0">
                  <c:v>HCW</c:v>
                </c:pt>
              </c:strCache>
            </c:strRef>
          </c:tx>
          <c:invertIfNegative val="0"/>
          <c:cat>
            <c:numRef>
              <c:f>'Contacts followed by day'!$H$89:$AD$89</c:f>
              <c:numCache>
                <c:formatCode>m/d;@</c:formatCode>
                <c:ptCount val="23"/>
                <c:pt idx="0">
                  <c:v>42054.0</c:v>
                </c:pt>
                <c:pt idx="1">
                  <c:v>42055.0</c:v>
                </c:pt>
                <c:pt idx="2">
                  <c:v>42056.0</c:v>
                </c:pt>
                <c:pt idx="3">
                  <c:v>42057.0</c:v>
                </c:pt>
                <c:pt idx="4">
                  <c:v>42058.0</c:v>
                </c:pt>
                <c:pt idx="5">
                  <c:v>42059.0</c:v>
                </c:pt>
                <c:pt idx="6">
                  <c:v>42060.0</c:v>
                </c:pt>
                <c:pt idx="7">
                  <c:v>42061.0</c:v>
                </c:pt>
                <c:pt idx="8">
                  <c:v>42062.0</c:v>
                </c:pt>
                <c:pt idx="9">
                  <c:v>42063.0</c:v>
                </c:pt>
                <c:pt idx="10">
                  <c:v>42064.0</c:v>
                </c:pt>
                <c:pt idx="11">
                  <c:v>42065.0</c:v>
                </c:pt>
                <c:pt idx="12">
                  <c:v>42066.0</c:v>
                </c:pt>
                <c:pt idx="13">
                  <c:v>42067.0</c:v>
                </c:pt>
                <c:pt idx="14">
                  <c:v>42068.0</c:v>
                </c:pt>
                <c:pt idx="15">
                  <c:v>42069.0</c:v>
                </c:pt>
                <c:pt idx="16">
                  <c:v>42070.0</c:v>
                </c:pt>
                <c:pt idx="17">
                  <c:v>42071.0</c:v>
                </c:pt>
                <c:pt idx="18">
                  <c:v>42072.0</c:v>
                </c:pt>
                <c:pt idx="19">
                  <c:v>42073.0</c:v>
                </c:pt>
                <c:pt idx="20">
                  <c:v>42074.0</c:v>
                </c:pt>
                <c:pt idx="21">
                  <c:v>42075.0</c:v>
                </c:pt>
                <c:pt idx="22">
                  <c:v>42073.0</c:v>
                </c:pt>
              </c:numCache>
            </c:numRef>
          </c:cat>
          <c:val>
            <c:numRef>
              <c:f>'Contacts followed by day'!$H$91:$AD$91</c:f>
              <c:numCache>
                <c:formatCode>General</c:formatCode>
                <c:ptCount val="23"/>
                <c:pt idx="0">
                  <c:v>97.0</c:v>
                </c:pt>
                <c:pt idx="1">
                  <c:v>97.0</c:v>
                </c:pt>
                <c:pt idx="2">
                  <c:v>97.0</c:v>
                </c:pt>
                <c:pt idx="3">
                  <c:v>97.0</c:v>
                </c:pt>
                <c:pt idx="4">
                  <c:v>97.0</c:v>
                </c:pt>
                <c:pt idx="5">
                  <c:v>47.0</c:v>
                </c:pt>
                <c:pt idx="6">
                  <c:v>47.0</c:v>
                </c:pt>
                <c:pt idx="7">
                  <c:v>47.0</c:v>
                </c:pt>
                <c:pt idx="8">
                  <c:v>47.0</c:v>
                </c:pt>
                <c:pt idx="9">
                  <c:v>47.0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16548464"/>
        <c:axId val="1489054272"/>
      </c:barChart>
      <c:dateAx>
        <c:axId val="-2016548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Date</a:t>
                </a:r>
              </a:p>
            </c:rich>
          </c:tx>
          <c:layout/>
          <c:overlay val="0"/>
        </c:title>
        <c:numFmt formatCode="m/d;@" sourceLinked="1"/>
        <c:majorTickMark val="out"/>
        <c:minorTickMark val="out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1489054272"/>
        <c:crosses val="autoZero"/>
        <c:auto val="1"/>
        <c:lblOffset val="100"/>
        <c:baseTimeUnit val="days"/>
        <c:majorUnit val="2.0"/>
        <c:majorTimeUnit val="days"/>
      </c:dateAx>
      <c:valAx>
        <c:axId val="14890542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 b="1"/>
                </a:pPr>
                <a:r>
                  <a:rPr lang="en-US" sz="2000" b="1"/>
                  <a:t>Number</a:t>
                </a:r>
                <a:r>
                  <a:rPr lang="en-US" sz="2000" b="1" baseline="0"/>
                  <a:t> of contacts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0.0199399228210423"/>
              <c:y val="0.2004773342073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1654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7656353630046"/>
          <c:y val="0.197132268628631"/>
          <c:w val="0.139499285456411"/>
          <c:h val="0.139404811859829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65964323904"/>
          <c:y val="0.0444250651464266"/>
          <c:w val="0.888028637854531"/>
          <c:h val="0.718728207754519"/>
        </c:manualLayout>
      </c:layout>
      <c:lineChart>
        <c:grouping val="standard"/>
        <c:varyColors val="0"/>
        <c:ser>
          <c:idx val="0"/>
          <c:order val="0"/>
          <c:tx>
            <c:strRef>
              <c:f>'[Contact tracing Dec 16 2014.xlsx]contacts per zone (2)'!$D$2</c:f>
              <c:strCache>
                <c:ptCount val="1"/>
                <c:pt idx="0">
                  <c:v>Total number of Contacts Under follow-up today</c:v>
                </c:pt>
              </c:strCache>
            </c:strRef>
          </c:tx>
          <c:marker>
            <c:symbol val="none"/>
          </c:marker>
          <c:cat>
            <c:strRef>
              <c:f>'[Contact tracing Dec 16 2014.xlsx]contacts per zone (2)'!$C$3:$C$24</c:f>
              <c:strCache>
                <c:ptCount val="22"/>
                <c:pt idx="0">
                  <c:v>Zone100</c:v>
                </c:pt>
                <c:pt idx="1">
                  <c:v>Zone1500</c:v>
                </c:pt>
                <c:pt idx="2">
                  <c:v>Zone1600</c:v>
                </c:pt>
                <c:pt idx="3">
                  <c:v>Zone1900</c:v>
                </c:pt>
                <c:pt idx="4">
                  <c:v>Zone800</c:v>
                </c:pt>
                <c:pt idx="5">
                  <c:v>Zone900</c:v>
                </c:pt>
                <c:pt idx="6">
                  <c:v>Zone1000</c:v>
                </c:pt>
                <c:pt idx="7">
                  <c:v>Zone400</c:v>
                </c:pt>
                <c:pt idx="8">
                  <c:v>Zone500</c:v>
                </c:pt>
                <c:pt idx="9">
                  <c:v>Zone600</c:v>
                </c:pt>
                <c:pt idx="10">
                  <c:v>Zone700</c:v>
                </c:pt>
                <c:pt idx="11">
                  <c:v>Zone200</c:v>
                </c:pt>
                <c:pt idx="12">
                  <c:v>Zone300</c:v>
                </c:pt>
                <c:pt idx="13">
                  <c:v>Zone1200</c:v>
                </c:pt>
                <c:pt idx="14">
                  <c:v>Zone1300</c:v>
                </c:pt>
                <c:pt idx="15">
                  <c:v>Zone1100B1</c:v>
                </c:pt>
                <c:pt idx="16">
                  <c:v>Zone1100B2</c:v>
                </c:pt>
                <c:pt idx="17">
                  <c:v>Zone1400</c:v>
                </c:pt>
                <c:pt idx="18">
                  <c:v>Zone1100A1</c:v>
                </c:pt>
                <c:pt idx="19">
                  <c:v>Zone1100A2</c:v>
                </c:pt>
                <c:pt idx="20">
                  <c:v>Zone1700</c:v>
                </c:pt>
                <c:pt idx="21">
                  <c:v>Zone1800</c:v>
                </c:pt>
              </c:strCache>
            </c:strRef>
          </c:cat>
          <c:val>
            <c:numRef>
              <c:f>'[Contact tracing Dec 16 2014.xlsx]contacts per zone (2)'!$D$3:$D$24</c:f>
              <c:numCache>
                <c:formatCode>General</c:formatCode>
                <c:ptCount val="22"/>
                <c:pt idx="0">
                  <c:v>348.0</c:v>
                </c:pt>
                <c:pt idx="1">
                  <c:v>71.0</c:v>
                </c:pt>
                <c:pt idx="2">
                  <c:v>245.0</c:v>
                </c:pt>
                <c:pt idx="3">
                  <c:v>282.0</c:v>
                </c:pt>
                <c:pt idx="4">
                  <c:v>225.0</c:v>
                </c:pt>
                <c:pt idx="5">
                  <c:v>81.0</c:v>
                </c:pt>
                <c:pt idx="6">
                  <c:v>53.0</c:v>
                </c:pt>
                <c:pt idx="7">
                  <c:v>302.0</c:v>
                </c:pt>
                <c:pt idx="8">
                  <c:v>159.0</c:v>
                </c:pt>
                <c:pt idx="9">
                  <c:v>87.0</c:v>
                </c:pt>
                <c:pt idx="10">
                  <c:v>32.0</c:v>
                </c:pt>
                <c:pt idx="11">
                  <c:v>76.0</c:v>
                </c:pt>
                <c:pt idx="12">
                  <c:v>81.0</c:v>
                </c:pt>
                <c:pt idx="13">
                  <c:v>131.0</c:v>
                </c:pt>
                <c:pt idx="14">
                  <c:v>137.0</c:v>
                </c:pt>
                <c:pt idx="15">
                  <c:v>173.0</c:v>
                </c:pt>
                <c:pt idx="16">
                  <c:v>110.0</c:v>
                </c:pt>
                <c:pt idx="17">
                  <c:v>174.0</c:v>
                </c:pt>
                <c:pt idx="18">
                  <c:v>141.0</c:v>
                </c:pt>
                <c:pt idx="19">
                  <c:v>182.0</c:v>
                </c:pt>
                <c:pt idx="20">
                  <c:v>486.0</c:v>
                </c:pt>
                <c:pt idx="21">
                  <c:v>116.0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'[Contact tracing Dec 16 2014.xlsx]contacts per zone (2)'!$E$2</c:f>
              <c:strCache>
                <c:ptCount val="1"/>
                <c:pt idx="0">
                  <c:v>Total number of contacts seen today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'[Contact tracing Dec 16 2014.xlsx]contacts per zone (2)'!$C$3:$C$24</c:f>
              <c:strCache>
                <c:ptCount val="22"/>
                <c:pt idx="0">
                  <c:v>Zone100</c:v>
                </c:pt>
                <c:pt idx="1">
                  <c:v>Zone1500</c:v>
                </c:pt>
                <c:pt idx="2">
                  <c:v>Zone1600</c:v>
                </c:pt>
                <c:pt idx="3">
                  <c:v>Zone1900</c:v>
                </c:pt>
                <c:pt idx="4">
                  <c:v>Zone800</c:v>
                </c:pt>
                <c:pt idx="5">
                  <c:v>Zone900</c:v>
                </c:pt>
                <c:pt idx="6">
                  <c:v>Zone1000</c:v>
                </c:pt>
                <c:pt idx="7">
                  <c:v>Zone400</c:v>
                </c:pt>
                <c:pt idx="8">
                  <c:v>Zone500</c:v>
                </c:pt>
                <c:pt idx="9">
                  <c:v>Zone600</c:v>
                </c:pt>
                <c:pt idx="10">
                  <c:v>Zone700</c:v>
                </c:pt>
                <c:pt idx="11">
                  <c:v>Zone200</c:v>
                </c:pt>
                <c:pt idx="12">
                  <c:v>Zone300</c:v>
                </c:pt>
                <c:pt idx="13">
                  <c:v>Zone1200</c:v>
                </c:pt>
                <c:pt idx="14">
                  <c:v>Zone1300</c:v>
                </c:pt>
                <c:pt idx="15">
                  <c:v>Zone1100B1</c:v>
                </c:pt>
                <c:pt idx="16">
                  <c:v>Zone1100B2</c:v>
                </c:pt>
                <c:pt idx="17">
                  <c:v>Zone1400</c:v>
                </c:pt>
                <c:pt idx="18">
                  <c:v>Zone1100A1</c:v>
                </c:pt>
                <c:pt idx="19">
                  <c:v>Zone1100A2</c:v>
                </c:pt>
                <c:pt idx="20">
                  <c:v>Zone1700</c:v>
                </c:pt>
                <c:pt idx="21">
                  <c:v>Zone1800</c:v>
                </c:pt>
              </c:strCache>
            </c:strRef>
          </c:cat>
          <c:val>
            <c:numRef>
              <c:f>'[Contact tracing Dec 16 2014.xlsx]contacts per zone (2)'!$E$3:$E$24</c:f>
              <c:numCache>
                <c:formatCode>General</c:formatCode>
                <c:ptCount val="22"/>
                <c:pt idx="0">
                  <c:v>344.0</c:v>
                </c:pt>
                <c:pt idx="1">
                  <c:v>71.0</c:v>
                </c:pt>
                <c:pt idx="2">
                  <c:v>245.0</c:v>
                </c:pt>
                <c:pt idx="3">
                  <c:v>282.0</c:v>
                </c:pt>
                <c:pt idx="4">
                  <c:v>225.0</c:v>
                </c:pt>
                <c:pt idx="5">
                  <c:v>81.0</c:v>
                </c:pt>
                <c:pt idx="6">
                  <c:v>53.0</c:v>
                </c:pt>
                <c:pt idx="7">
                  <c:v>293.0</c:v>
                </c:pt>
                <c:pt idx="8">
                  <c:v>155.0</c:v>
                </c:pt>
                <c:pt idx="9">
                  <c:v>87.0</c:v>
                </c:pt>
                <c:pt idx="10">
                  <c:v>32.0</c:v>
                </c:pt>
                <c:pt idx="11">
                  <c:v>76.0</c:v>
                </c:pt>
                <c:pt idx="12">
                  <c:v>81.0</c:v>
                </c:pt>
                <c:pt idx="13">
                  <c:v>131.0</c:v>
                </c:pt>
                <c:pt idx="14">
                  <c:v>137.0</c:v>
                </c:pt>
                <c:pt idx="15">
                  <c:v>173.0</c:v>
                </c:pt>
                <c:pt idx="16">
                  <c:v>93.0</c:v>
                </c:pt>
                <c:pt idx="17">
                  <c:v>173.0</c:v>
                </c:pt>
                <c:pt idx="18">
                  <c:v>141.0</c:v>
                </c:pt>
                <c:pt idx="19">
                  <c:v>182.0</c:v>
                </c:pt>
                <c:pt idx="20">
                  <c:v>486.0</c:v>
                </c:pt>
                <c:pt idx="21">
                  <c:v>116.0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6777552"/>
        <c:axId val="2026780864"/>
      </c:lineChart>
      <c:catAx>
        <c:axId val="202677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0"/>
            </a:pPr>
            <a:endParaRPr lang="en-US"/>
          </a:p>
        </c:txPr>
        <c:crossAx val="2026780864"/>
        <c:crosses val="autoZero"/>
        <c:auto val="1"/>
        <c:lblAlgn val="ctr"/>
        <c:lblOffset val="100"/>
        <c:noMultiLvlLbl val="0"/>
      </c:catAx>
      <c:valAx>
        <c:axId val="2026780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026777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1312214445416"/>
          <c:y val="0.344084328168656"/>
          <c:w val="0.380258423872315"/>
          <c:h val="0.176646821586326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[Confirmed Cases Analysis.xls]Sheet2!PivotTable1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Sheet2!$B$4:$B$5</c:f>
              <c:strCache>
                <c:ptCount val="1"/>
                <c:pt idx="0">
                  <c:v>Female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Sheet2!$A$6:$A$12</c:f>
              <c:strCache>
                <c:ptCount val="6"/>
                <c:pt idx="0">
                  <c:v>Bong</c:v>
                </c:pt>
                <c:pt idx="1">
                  <c:v>Grand Bassa</c:v>
                </c:pt>
                <c:pt idx="2">
                  <c:v>Grand Cape Mount</c:v>
                </c:pt>
                <c:pt idx="3">
                  <c:v>Margibi</c:v>
                </c:pt>
                <c:pt idx="4">
                  <c:v>Montserrado</c:v>
                </c:pt>
                <c:pt idx="5">
                  <c:v>Sinoe</c:v>
                </c:pt>
              </c:strCache>
            </c:strRef>
          </c:cat>
          <c:val>
            <c:numRef>
              <c:f>Sheet2!$B$6:$B$12</c:f>
              <c:numCache>
                <c:formatCode>General</c:formatCode>
                <c:ptCount val="6"/>
                <c:pt idx="0">
                  <c:v>3.0</c:v>
                </c:pt>
                <c:pt idx="1">
                  <c:v>6.0</c:v>
                </c:pt>
                <c:pt idx="2">
                  <c:v>10.0</c:v>
                </c:pt>
                <c:pt idx="3">
                  <c:v>2.0</c:v>
                </c:pt>
                <c:pt idx="4">
                  <c:v>23.0</c:v>
                </c:pt>
                <c:pt idx="5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Sheet2!$C$4:$C$5</c:f>
              <c:strCache>
                <c:ptCount val="1"/>
                <c:pt idx="0">
                  <c:v>Male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Sheet2!$A$6:$A$12</c:f>
              <c:strCache>
                <c:ptCount val="6"/>
                <c:pt idx="0">
                  <c:v>Bong</c:v>
                </c:pt>
                <c:pt idx="1">
                  <c:v>Grand Bassa</c:v>
                </c:pt>
                <c:pt idx="2">
                  <c:v>Grand Cape Mount</c:v>
                </c:pt>
                <c:pt idx="3">
                  <c:v>Margibi</c:v>
                </c:pt>
                <c:pt idx="4">
                  <c:v>Montserrado</c:v>
                </c:pt>
                <c:pt idx="5">
                  <c:v>Sinoe</c:v>
                </c:pt>
              </c:strCache>
            </c:strRef>
          </c:cat>
          <c:val>
            <c:numRef>
              <c:f>Sheet2!$C$6:$C$12</c:f>
              <c:numCache>
                <c:formatCode>General</c:formatCode>
                <c:ptCount val="6"/>
                <c:pt idx="0">
                  <c:v>3.0</c:v>
                </c:pt>
                <c:pt idx="1">
                  <c:v>2.0</c:v>
                </c:pt>
                <c:pt idx="2">
                  <c:v>5.0</c:v>
                </c:pt>
                <c:pt idx="4">
                  <c:v>23.0</c:v>
                </c:pt>
                <c:pt idx="5">
                  <c:v>1.0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2012686944"/>
        <c:axId val="-2012626096"/>
      </c:barChart>
      <c:catAx>
        <c:axId val="-2012686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2626096"/>
        <c:crosses val="autoZero"/>
        <c:auto val="1"/>
        <c:lblAlgn val="ctr"/>
        <c:lblOffset val="100"/>
        <c:noMultiLvlLbl val="0"/>
      </c:catAx>
      <c:valAx>
        <c:axId val="-201262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12686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4D0C7-30AD-439C-929B-AABB8720E453}" type="datetimeFigureOut">
              <a:rPr lang="en-US" smtClean="0"/>
              <a:t>9/22/15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91094-7D70-4A76-9F65-CE50C104D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E783F-9F2A-42F5-8624-EBB9DDC51A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9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18C2F-B06C-4AFE-A615-C517978452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96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18C2F-B06C-4AFE-A615-C517978452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6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87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2B3A6-331F-4EE7-873C-8C6423598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6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3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5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6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0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4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3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3102A-2E28-4968-9A03-E489664A47C2}" type="datetimeFigureOut">
              <a:rPr lang="en-US" smtClean="0"/>
              <a:t>9/22/15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CFB48-D95A-454C-9DC4-F34885B6E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Excel_Worksheet3.xlsx"/><Relationship Id="rId5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0.png"/><Relationship Id="rId5" Type="http://schemas.microsoft.com/office/2007/relationships/hdphoto" Target="../media/hdphoto2.wdp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A1BBA"/>
                </a:solidFill>
              </a:rPr>
              <a:t>  </a:t>
            </a:r>
            <a:br>
              <a:rPr lang="en-US" sz="3200" dirty="0" smtClean="0">
                <a:solidFill>
                  <a:srgbClr val="0A1BBA"/>
                </a:solidFill>
              </a:rPr>
            </a:br>
            <a:endParaRPr lang="en-US" sz="3200" dirty="0">
              <a:solidFill>
                <a:srgbClr val="0A1BBA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7610" y="3048000"/>
            <a:ext cx="6400800" cy="1752600"/>
          </a:xfrm>
        </p:spPr>
        <p:txBody>
          <a:bodyPr/>
          <a:lstStyle/>
          <a:p>
            <a:pPr algn="ctr"/>
            <a:r>
              <a:rPr lang="en-US" dirty="0" smtClean="0"/>
              <a:t>      Dr. </a:t>
            </a:r>
            <a:r>
              <a:rPr lang="en-US" dirty="0" err="1" smtClean="0"/>
              <a:t>Mosoka</a:t>
            </a:r>
            <a:r>
              <a:rPr lang="en-US" dirty="0" smtClean="0"/>
              <a:t> P. </a:t>
            </a:r>
            <a:r>
              <a:rPr lang="en-US" dirty="0" err="1" smtClean="0"/>
              <a:t>Fallah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92831" y="533400"/>
            <a:ext cx="671029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</a:rPr>
              <a:t>Integrating Mobile Application and </a:t>
            </a:r>
            <a:endParaRPr lang="en-US" sz="3200" b="1" dirty="0" smtClean="0">
              <a:solidFill>
                <a:srgbClr val="0000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Community-Based Initiative </a:t>
            </a:r>
            <a:r>
              <a:rPr lang="en-US" sz="3200" b="1" dirty="0">
                <a:solidFill>
                  <a:srgbClr val="0000FF"/>
                </a:solidFill>
              </a:rPr>
              <a:t>(CBI</a:t>
            </a:r>
            <a:r>
              <a:rPr lang="en-US" sz="3200" b="1" dirty="0" smtClean="0">
                <a:solidFill>
                  <a:srgbClr val="0000FF"/>
                </a:solidFill>
              </a:rPr>
              <a:t>): 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Achieving and Maintaining Zero Cases 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of Ebola in Liberia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09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67269200"/>
              </p:ext>
            </p:extLst>
          </p:nvPr>
        </p:nvGraphicFramePr>
        <p:xfrm>
          <a:off x="70867" y="5169725"/>
          <a:ext cx="9102230" cy="1206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7" name="TextBox 116"/>
          <p:cNvSpPr txBox="1"/>
          <p:nvPr/>
        </p:nvSpPr>
        <p:spPr>
          <a:xfrm rot="16200000">
            <a:off x="-397375" y="1042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No. of cases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410" y="152400"/>
            <a:ext cx="8793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Transmission Diagram of St Paul Bridge Cluster, Dec 29-Feb 20, 2015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By Date of Onset*, Liberia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" y="6243935"/>
            <a:ext cx="58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*Date of onset is abstracted from CIF or ETU medical record; if dates of onset differ between the two, the earliest date was used.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001215408"/>
              </p:ext>
            </p:extLst>
          </p:nvPr>
        </p:nvGraphicFramePr>
        <p:xfrm>
          <a:off x="135471" y="565965"/>
          <a:ext cx="9019470" cy="126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0" y="4648212"/>
            <a:ext cx="1449280" cy="1142988"/>
            <a:chOff x="152400" y="4495800"/>
            <a:chExt cx="1449280" cy="114298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224929" y="4629261"/>
              <a:ext cx="233751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427963" y="4495800"/>
              <a:ext cx="117371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Time from date of onset to date of isolation</a:t>
              </a:r>
              <a:endParaRPr lang="en-US" sz="11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52400" y="5038624"/>
              <a:ext cx="115674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(D)  Dead</a:t>
              </a:r>
            </a:p>
            <a:p>
              <a:pPr marL="228600" indent="-228600">
                <a:buAutoNum type="alphaUcParenBoth"/>
              </a:pPr>
              <a:r>
                <a:rPr lang="en-US" sz="1100" dirty="0" smtClean="0"/>
                <a:t> Alive</a:t>
              </a:r>
            </a:p>
            <a:p>
              <a:r>
                <a:rPr lang="en-US" sz="1100" dirty="0" smtClean="0"/>
                <a:t>(R)  Recovered</a:t>
              </a:r>
            </a:p>
          </p:txBody>
        </p:sp>
      </p:grpSp>
      <p:cxnSp>
        <p:nvCxnSpPr>
          <p:cNvPr id="94" name="Straight Connector 93"/>
          <p:cNvCxnSpPr>
            <a:stCxn id="16" idx="4"/>
          </p:cNvCxnSpPr>
          <p:nvPr/>
        </p:nvCxnSpPr>
        <p:spPr>
          <a:xfrm>
            <a:off x="1766045" y="2364486"/>
            <a:ext cx="1524067" cy="8970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16" idx="6"/>
          </p:cNvCxnSpPr>
          <p:nvPr/>
        </p:nvCxnSpPr>
        <p:spPr>
          <a:xfrm flipV="1">
            <a:off x="1793254" y="2252357"/>
            <a:ext cx="1579348" cy="79169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99950" y="3368894"/>
            <a:ext cx="69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YZ </a:t>
            </a:r>
            <a:r>
              <a:rPr lang="en-US" sz="1200" dirty="0" smtClean="0"/>
              <a:t>(D)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6550" y="4907747"/>
            <a:ext cx="568697" cy="293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PZ </a:t>
            </a:r>
            <a:r>
              <a:rPr lang="en-US" sz="1200" dirty="0" smtClean="0"/>
              <a:t>(D) </a:t>
            </a:r>
          </a:p>
        </p:txBody>
      </p:sp>
      <p:sp>
        <p:nvSpPr>
          <p:cNvPr id="8" name="Oval 7"/>
          <p:cNvSpPr/>
          <p:nvPr/>
        </p:nvSpPr>
        <p:spPr>
          <a:xfrm>
            <a:off x="2720116" y="5191252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86891" y="3609564"/>
            <a:ext cx="494065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JZ </a:t>
            </a:r>
            <a:r>
              <a:rPr lang="en-US" sz="1200" dirty="0" smtClean="0"/>
              <a:t>(D)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67565" y="2538687"/>
            <a:ext cx="574085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KZ </a:t>
            </a:r>
            <a:r>
              <a:rPr lang="en-US" sz="1200" dirty="0" smtClean="0"/>
              <a:t>(D) </a:t>
            </a:r>
          </a:p>
        </p:txBody>
      </p:sp>
      <p:sp>
        <p:nvSpPr>
          <p:cNvPr id="12" name="Oval 11"/>
          <p:cNvSpPr/>
          <p:nvPr/>
        </p:nvSpPr>
        <p:spPr>
          <a:xfrm>
            <a:off x="2603742" y="2875754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91830" y="2597410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EZ </a:t>
            </a:r>
            <a:r>
              <a:rPr lang="en-US" sz="1200" dirty="0" smtClean="0"/>
              <a:t>(D)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6264" y="2008424"/>
            <a:ext cx="564353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SY </a:t>
            </a:r>
            <a:r>
              <a:rPr lang="en-US" sz="1200" dirty="0" smtClean="0"/>
              <a:t>(D)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3261054"/>
            <a:ext cx="699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HZ (D)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50613" y="1905000"/>
            <a:ext cx="744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MY (A)</a:t>
            </a:r>
          </a:p>
        </p:txBody>
      </p:sp>
      <p:sp>
        <p:nvSpPr>
          <p:cNvPr id="20" name="Oval 19"/>
          <p:cNvSpPr/>
          <p:nvPr/>
        </p:nvSpPr>
        <p:spPr>
          <a:xfrm>
            <a:off x="3749431" y="1873621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26405" y="1904831"/>
            <a:ext cx="6786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EY </a:t>
            </a:r>
            <a:r>
              <a:rPr lang="en-US" sz="1200" dirty="0" smtClean="0"/>
              <a:t>(D)</a:t>
            </a:r>
          </a:p>
        </p:txBody>
      </p:sp>
      <p:sp>
        <p:nvSpPr>
          <p:cNvPr id="25" name="Oval 24"/>
          <p:cNvSpPr/>
          <p:nvPr/>
        </p:nvSpPr>
        <p:spPr>
          <a:xfrm>
            <a:off x="4607716" y="2143229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endCxn id="16" idx="2"/>
          </p:cNvCxnSpPr>
          <p:nvPr/>
        </p:nvCxnSpPr>
        <p:spPr>
          <a:xfrm flipV="1">
            <a:off x="1348977" y="2331526"/>
            <a:ext cx="389858" cy="3783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2" idx="1"/>
          </p:cNvCxnSpPr>
          <p:nvPr/>
        </p:nvCxnSpPr>
        <p:spPr>
          <a:xfrm flipV="1">
            <a:off x="1380888" y="2885408"/>
            <a:ext cx="1230824" cy="4391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" idx="2"/>
          </p:cNvCxnSpPr>
          <p:nvPr/>
        </p:nvCxnSpPr>
        <p:spPr>
          <a:xfrm>
            <a:off x="1289327" y="3884302"/>
            <a:ext cx="431298" cy="546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8" idx="5"/>
          </p:cNvCxnSpPr>
          <p:nvPr/>
        </p:nvCxnSpPr>
        <p:spPr>
          <a:xfrm>
            <a:off x="1348977" y="4342085"/>
            <a:ext cx="1417587" cy="90543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18" idx="1"/>
          </p:cNvCxnSpPr>
          <p:nvPr/>
        </p:nvCxnSpPr>
        <p:spPr>
          <a:xfrm>
            <a:off x="2872933" y="3198334"/>
            <a:ext cx="460467" cy="37862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805007" y="4447401"/>
            <a:ext cx="693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YM (A) </a:t>
            </a:r>
          </a:p>
        </p:txBody>
      </p:sp>
      <p:sp>
        <p:nvSpPr>
          <p:cNvPr id="75" name="Oval 74"/>
          <p:cNvSpPr/>
          <p:nvPr/>
        </p:nvSpPr>
        <p:spPr>
          <a:xfrm>
            <a:off x="4904922" y="4656018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 rot="2041325">
            <a:off x="1297875" y="4260055"/>
            <a:ext cx="770932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Daughter</a:t>
            </a:r>
          </a:p>
        </p:txBody>
      </p:sp>
      <p:sp>
        <p:nvSpPr>
          <p:cNvPr id="80" name="TextBox 79"/>
          <p:cNvSpPr txBox="1"/>
          <p:nvPr/>
        </p:nvSpPr>
        <p:spPr>
          <a:xfrm rot="361312">
            <a:off x="840587" y="3609972"/>
            <a:ext cx="770932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Husband</a:t>
            </a:r>
          </a:p>
        </p:txBody>
      </p:sp>
      <p:sp>
        <p:nvSpPr>
          <p:cNvPr id="81" name="TextBox 80"/>
          <p:cNvSpPr txBox="1"/>
          <p:nvPr/>
        </p:nvSpPr>
        <p:spPr>
          <a:xfrm rot="20776868">
            <a:off x="1379144" y="2992609"/>
            <a:ext cx="526834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Son</a:t>
            </a:r>
          </a:p>
        </p:txBody>
      </p:sp>
      <p:sp>
        <p:nvSpPr>
          <p:cNvPr id="83" name="TextBox 82"/>
          <p:cNvSpPr txBox="1"/>
          <p:nvPr/>
        </p:nvSpPr>
        <p:spPr>
          <a:xfrm rot="19094530">
            <a:off x="507014" y="2737929"/>
            <a:ext cx="1024213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Neighbor</a:t>
            </a:r>
          </a:p>
        </p:txBody>
      </p:sp>
      <p:sp>
        <p:nvSpPr>
          <p:cNvPr id="84" name="TextBox 83"/>
          <p:cNvSpPr txBox="1"/>
          <p:nvPr/>
        </p:nvSpPr>
        <p:spPr>
          <a:xfrm rot="21364702">
            <a:off x="3018266" y="2007289"/>
            <a:ext cx="770932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Brother</a:t>
            </a:r>
          </a:p>
        </p:txBody>
      </p:sp>
      <p:sp>
        <p:nvSpPr>
          <p:cNvPr id="85" name="TextBox 84"/>
          <p:cNvSpPr txBox="1"/>
          <p:nvPr/>
        </p:nvSpPr>
        <p:spPr>
          <a:xfrm rot="20987176">
            <a:off x="2221318" y="1896383"/>
            <a:ext cx="770932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Sister</a:t>
            </a:r>
          </a:p>
        </p:txBody>
      </p:sp>
      <p:sp>
        <p:nvSpPr>
          <p:cNvPr id="86" name="TextBox 85"/>
          <p:cNvSpPr txBox="1"/>
          <p:nvPr/>
        </p:nvSpPr>
        <p:spPr>
          <a:xfrm rot="20823887">
            <a:off x="2402003" y="3446714"/>
            <a:ext cx="770932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Daughter</a:t>
            </a:r>
          </a:p>
        </p:txBody>
      </p:sp>
      <p:sp>
        <p:nvSpPr>
          <p:cNvPr id="87" name="TextBox 86"/>
          <p:cNvSpPr txBox="1"/>
          <p:nvPr/>
        </p:nvSpPr>
        <p:spPr>
          <a:xfrm rot="2491839">
            <a:off x="2649606" y="2992070"/>
            <a:ext cx="639093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Sister</a:t>
            </a:r>
          </a:p>
        </p:txBody>
      </p:sp>
      <p:sp>
        <p:nvSpPr>
          <p:cNvPr id="88" name="TextBox 87"/>
          <p:cNvSpPr txBox="1"/>
          <p:nvPr/>
        </p:nvSpPr>
        <p:spPr>
          <a:xfrm rot="530878">
            <a:off x="3311866" y="4161155"/>
            <a:ext cx="770932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Friend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571970" y="5337017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KW </a:t>
            </a:r>
            <a:r>
              <a:rPr lang="en-US" sz="1200" dirty="0" smtClean="0"/>
              <a:t>(D)</a:t>
            </a:r>
          </a:p>
        </p:txBody>
      </p:sp>
      <p:sp>
        <p:nvSpPr>
          <p:cNvPr id="91" name="Oval 90"/>
          <p:cNvSpPr/>
          <p:nvPr/>
        </p:nvSpPr>
        <p:spPr>
          <a:xfrm>
            <a:off x="2721930" y="5590475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endCxn id="91" idx="1"/>
          </p:cNvCxnSpPr>
          <p:nvPr/>
        </p:nvCxnSpPr>
        <p:spPr>
          <a:xfrm>
            <a:off x="1348977" y="4511190"/>
            <a:ext cx="1380922" cy="10889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 rot="2355206">
            <a:off x="1191435" y="4664644"/>
            <a:ext cx="770932" cy="24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Herbalist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640119" y="4776294"/>
            <a:ext cx="562205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KT </a:t>
            </a:r>
            <a:r>
              <a:rPr lang="en-US" sz="1200" dirty="0" smtClean="0"/>
              <a:t>(D) </a:t>
            </a:r>
          </a:p>
        </p:txBody>
      </p:sp>
      <p:sp>
        <p:nvSpPr>
          <p:cNvPr id="106" name="Oval 105"/>
          <p:cNvSpPr/>
          <p:nvPr/>
        </p:nvSpPr>
        <p:spPr>
          <a:xfrm>
            <a:off x="4773807" y="5031562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Arrow Connector 106"/>
          <p:cNvCxnSpPr/>
          <p:nvPr/>
        </p:nvCxnSpPr>
        <p:spPr>
          <a:xfrm rot="21480000" flipV="1">
            <a:off x="3352640" y="1917087"/>
            <a:ext cx="385578" cy="5253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 rot="877685">
            <a:off x="3352752" y="4459050"/>
            <a:ext cx="770932" cy="24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Neighbor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792674" y="2661672"/>
            <a:ext cx="770932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Brother</a:t>
            </a:r>
          </a:p>
        </p:txBody>
      </p:sp>
      <p:sp>
        <p:nvSpPr>
          <p:cNvPr id="72" name="TextBox 71"/>
          <p:cNvSpPr txBox="1"/>
          <p:nvPr/>
        </p:nvSpPr>
        <p:spPr>
          <a:xfrm rot="20113381">
            <a:off x="2295964" y="3261895"/>
            <a:ext cx="526834" cy="23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Son</a:t>
            </a:r>
          </a:p>
        </p:txBody>
      </p:sp>
      <p:sp>
        <p:nvSpPr>
          <p:cNvPr id="77" name="Oval 76"/>
          <p:cNvSpPr/>
          <p:nvPr/>
        </p:nvSpPr>
        <p:spPr>
          <a:xfrm>
            <a:off x="4457888" y="5274803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4304035" y="5312131"/>
            <a:ext cx="545751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JF (D)</a:t>
            </a:r>
          </a:p>
        </p:txBody>
      </p:sp>
      <p:sp>
        <p:nvSpPr>
          <p:cNvPr id="93" name="TextBox 92"/>
          <p:cNvSpPr txBox="1"/>
          <p:nvPr/>
        </p:nvSpPr>
        <p:spPr>
          <a:xfrm rot="1149718">
            <a:off x="3253396" y="4720117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Nephew</a:t>
            </a:r>
          </a:p>
        </p:txBody>
      </p:sp>
      <p:cxnSp>
        <p:nvCxnSpPr>
          <p:cNvPr id="103" name="Straight Arrow Connector 102"/>
          <p:cNvCxnSpPr>
            <a:endCxn id="25" idx="3"/>
          </p:cNvCxnSpPr>
          <p:nvPr/>
        </p:nvCxnSpPr>
        <p:spPr>
          <a:xfrm flipV="1">
            <a:off x="3341102" y="2199496"/>
            <a:ext cx="1274583" cy="5286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14" idx="1"/>
          </p:cNvCxnSpPr>
          <p:nvPr/>
        </p:nvCxnSpPr>
        <p:spPr>
          <a:xfrm flipV="1">
            <a:off x="2995780" y="2871485"/>
            <a:ext cx="761621" cy="86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>
            <a:endCxn id="14" idx="4"/>
          </p:cNvCxnSpPr>
          <p:nvPr/>
        </p:nvCxnSpPr>
        <p:spPr>
          <a:xfrm flipV="1">
            <a:off x="2995780" y="2927752"/>
            <a:ext cx="780861" cy="38269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endCxn id="18" idx="2"/>
          </p:cNvCxnSpPr>
          <p:nvPr/>
        </p:nvCxnSpPr>
        <p:spPr>
          <a:xfrm flipV="1">
            <a:off x="3085067" y="3600269"/>
            <a:ext cx="240364" cy="468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endCxn id="75" idx="2"/>
          </p:cNvCxnSpPr>
          <p:nvPr/>
        </p:nvCxnSpPr>
        <p:spPr>
          <a:xfrm>
            <a:off x="3085067" y="4294836"/>
            <a:ext cx="1819855" cy="3941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3085067" y="4500903"/>
            <a:ext cx="1676542" cy="56362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endCxn id="77" idx="1"/>
          </p:cNvCxnSpPr>
          <p:nvPr/>
        </p:nvCxnSpPr>
        <p:spPr>
          <a:xfrm>
            <a:off x="3085067" y="4721940"/>
            <a:ext cx="1380790" cy="5625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3116623" y="3860087"/>
            <a:ext cx="1512161" cy="207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126380" y="4184178"/>
            <a:ext cx="601258" cy="27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EL </a:t>
            </a:r>
            <a:r>
              <a:rPr lang="en-US" sz="1200" dirty="0" smtClean="0"/>
              <a:t>(D) </a:t>
            </a:r>
          </a:p>
        </p:txBody>
      </p:sp>
      <p:sp>
        <p:nvSpPr>
          <p:cNvPr id="104" name="TextBox 103"/>
          <p:cNvSpPr txBox="1"/>
          <p:nvPr/>
        </p:nvSpPr>
        <p:spPr>
          <a:xfrm rot="227536">
            <a:off x="3328394" y="3891882"/>
            <a:ext cx="1319368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Assisted into taxi </a:t>
            </a:r>
          </a:p>
        </p:txBody>
      </p:sp>
      <p:sp>
        <p:nvSpPr>
          <p:cNvPr id="110" name="Oval 109"/>
          <p:cNvSpPr/>
          <p:nvPr/>
        </p:nvSpPr>
        <p:spPr>
          <a:xfrm>
            <a:off x="5194354" y="4153270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Arrow Connector 110"/>
          <p:cNvCxnSpPr>
            <a:stCxn id="10" idx="4"/>
            <a:endCxn id="8" idx="1"/>
          </p:cNvCxnSpPr>
          <p:nvPr/>
        </p:nvCxnSpPr>
        <p:spPr>
          <a:xfrm>
            <a:off x="1747835" y="3971883"/>
            <a:ext cx="980250" cy="1229022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633157" y="3872118"/>
            <a:ext cx="552038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SB (A) </a:t>
            </a:r>
          </a:p>
        </p:txBody>
      </p:sp>
      <p:cxnSp>
        <p:nvCxnSpPr>
          <p:cNvPr id="122" name="Straight Arrow Connector 121"/>
          <p:cNvCxnSpPr>
            <a:endCxn id="110" idx="3"/>
          </p:cNvCxnSpPr>
          <p:nvPr/>
        </p:nvCxnSpPr>
        <p:spPr>
          <a:xfrm>
            <a:off x="3085067" y="4047817"/>
            <a:ext cx="2117257" cy="16172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3206436" y="3640910"/>
            <a:ext cx="1324703" cy="29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Assisted into taxi </a:t>
            </a:r>
          </a:p>
        </p:txBody>
      </p:sp>
      <p:sp>
        <p:nvSpPr>
          <p:cNvPr id="124" name="Oval 123"/>
          <p:cNvSpPr/>
          <p:nvPr/>
        </p:nvSpPr>
        <p:spPr>
          <a:xfrm>
            <a:off x="4641574" y="3828704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6" idx="7"/>
          </p:cNvCxnSpPr>
          <p:nvPr/>
        </p:nvCxnSpPr>
        <p:spPr>
          <a:xfrm flipV="1">
            <a:off x="295955" y="2709837"/>
            <a:ext cx="1053022" cy="98271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6" idx="0"/>
          </p:cNvCxnSpPr>
          <p:nvPr/>
        </p:nvCxnSpPr>
        <p:spPr>
          <a:xfrm flipV="1">
            <a:off x="276716" y="3310450"/>
            <a:ext cx="1135432" cy="372444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6" idx="6"/>
          </p:cNvCxnSpPr>
          <p:nvPr/>
        </p:nvCxnSpPr>
        <p:spPr>
          <a:xfrm>
            <a:off x="303925" y="3715856"/>
            <a:ext cx="1045053" cy="185709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stCxn id="6" idx="5"/>
          </p:cNvCxnSpPr>
          <p:nvPr/>
        </p:nvCxnSpPr>
        <p:spPr>
          <a:xfrm>
            <a:off x="295955" y="3739162"/>
            <a:ext cx="1084932" cy="61445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6" idx="4"/>
          </p:cNvCxnSpPr>
          <p:nvPr/>
        </p:nvCxnSpPr>
        <p:spPr>
          <a:xfrm>
            <a:off x="276716" y="3748816"/>
            <a:ext cx="1072262" cy="75208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1738835" y="1969615"/>
            <a:ext cx="1613805" cy="361913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12" idx="7"/>
          </p:cNvCxnSpPr>
          <p:nvPr/>
        </p:nvCxnSpPr>
        <p:spPr>
          <a:xfrm flipV="1">
            <a:off x="2650191" y="2880183"/>
            <a:ext cx="345589" cy="522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2650237" y="2957864"/>
            <a:ext cx="316104" cy="30686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flipV="1">
            <a:off x="1739349" y="3310450"/>
            <a:ext cx="1256430" cy="60286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0" idx="6"/>
          </p:cNvCxnSpPr>
          <p:nvPr/>
        </p:nvCxnSpPr>
        <p:spPr>
          <a:xfrm flipV="1">
            <a:off x="1775044" y="3647153"/>
            <a:ext cx="1328127" cy="291769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0" idx="5"/>
          </p:cNvCxnSpPr>
          <p:nvPr/>
        </p:nvCxnSpPr>
        <p:spPr>
          <a:xfrm>
            <a:off x="1767075" y="3962230"/>
            <a:ext cx="1367618" cy="8558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0" idx="5"/>
          </p:cNvCxnSpPr>
          <p:nvPr/>
        </p:nvCxnSpPr>
        <p:spPr>
          <a:xfrm flipV="1">
            <a:off x="1767075" y="3884302"/>
            <a:ext cx="1367618" cy="7792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0" idx="5"/>
          </p:cNvCxnSpPr>
          <p:nvPr/>
        </p:nvCxnSpPr>
        <p:spPr>
          <a:xfrm>
            <a:off x="1767075" y="3962230"/>
            <a:ext cx="1336097" cy="34311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0" idx="5"/>
          </p:cNvCxnSpPr>
          <p:nvPr/>
        </p:nvCxnSpPr>
        <p:spPr>
          <a:xfrm>
            <a:off x="1767075" y="3962230"/>
            <a:ext cx="1336097" cy="54896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0" idx="5"/>
          </p:cNvCxnSpPr>
          <p:nvPr/>
        </p:nvCxnSpPr>
        <p:spPr>
          <a:xfrm>
            <a:off x="1767075" y="3962230"/>
            <a:ext cx="1336097" cy="75971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4761609" y="2476530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4502864" y="2223074"/>
            <a:ext cx="620840" cy="282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AB </a:t>
            </a:r>
            <a:r>
              <a:rPr lang="en-US" sz="1200" dirty="0" smtClean="0"/>
              <a:t>(D)</a:t>
            </a:r>
          </a:p>
        </p:txBody>
      </p:sp>
      <p:cxnSp>
        <p:nvCxnSpPr>
          <p:cNvPr id="96" name="Straight Arrow Connector 95"/>
          <p:cNvCxnSpPr>
            <a:endCxn id="113" idx="3"/>
          </p:cNvCxnSpPr>
          <p:nvPr/>
        </p:nvCxnSpPr>
        <p:spPr>
          <a:xfrm>
            <a:off x="3290112" y="2454191"/>
            <a:ext cx="1479466" cy="7860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485920" y="5623435"/>
            <a:ext cx="668047" cy="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3810436" y="1895178"/>
            <a:ext cx="994570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4781370" y="1895178"/>
            <a:ext cx="2791982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4654068" y="2181647"/>
            <a:ext cx="391436" cy="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5041761" y="2181647"/>
            <a:ext cx="1251858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4836675" y="2500988"/>
            <a:ext cx="1230797" cy="4135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4" idx="5"/>
          </p:cNvCxnSpPr>
          <p:nvPr/>
        </p:nvCxnSpPr>
        <p:spPr>
          <a:xfrm flipV="1">
            <a:off x="3795881" y="2882796"/>
            <a:ext cx="319851" cy="35303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flipV="1">
            <a:off x="4097053" y="2817246"/>
            <a:ext cx="2219754" cy="655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4702911" y="3860087"/>
            <a:ext cx="641300" cy="2398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5344212" y="3860087"/>
            <a:ext cx="2534996" cy="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>
            <a:off x="5248773" y="4187676"/>
            <a:ext cx="406364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endCxn id="167" idx="1"/>
          </p:cNvCxnSpPr>
          <p:nvPr/>
        </p:nvCxnSpPr>
        <p:spPr>
          <a:xfrm flipV="1">
            <a:off x="4963453" y="4676605"/>
            <a:ext cx="2808473" cy="20809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4836675" y="5072598"/>
            <a:ext cx="122666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4941690" y="5069552"/>
            <a:ext cx="364029" cy="15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4520381" y="5309363"/>
            <a:ext cx="785338" cy="894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 flipV="1">
            <a:off x="2774412" y="5232287"/>
            <a:ext cx="208933" cy="725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2941649" y="5232287"/>
            <a:ext cx="94630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49"/>
          <p:cNvSpPr/>
          <p:nvPr/>
        </p:nvSpPr>
        <p:spPr>
          <a:xfrm>
            <a:off x="6262388" y="2776211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6023662" y="2556308"/>
            <a:ext cx="613376" cy="29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MJ (A) </a:t>
            </a:r>
          </a:p>
        </p:txBody>
      </p:sp>
      <p:sp>
        <p:nvSpPr>
          <p:cNvPr id="155" name="Oval 154"/>
          <p:cNvSpPr/>
          <p:nvPr/>
        </p:nvSpPr>
        <p:spPr>
          <a:xfrm>
            <a:off x="6265027" y="3072773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/>
          <p:cNvCxnSpPr>
            <a:endCxn id="155" idx="2"/>
          </p:cNvCxnSpPr>
          <p:nvPr/>
        </p:nvCxnSpPr>
        <p:spPr>
          <a:xfrm>
            <a:off x="4097053" y="2954119"/>
            <a:ext cx="2167975" cy="1516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4" idx="3"/>
          </p:cNvCxnSpPr>
          <p:nvPr/>
        </p:nvCxnSpPr>
        <p:spPr>
          <a:xfrm>
            <a:off x="3757401" y="2918099"/>
            <a:ext cx="386294" cy="3602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6092025" y="3101365"/>
            <a:ext cx="65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RZ (</a:t>
            </a:r>
            <a:r>
              <a:rPr lang="en-US" sz="1200" dirty="0"/>
              <a:t>D</a:t>
            </a:r>
            <a:r>
              <a:rPr lang="en-US" sz="1200" dirty="0" smtClean="0"/>
              <a:t>)</a:t>
            </a:r>
          </a:p>
        </p:txBody>
      </p:sp>
      <p:sp>
        <p:nvSpPr>
          <p:cNvPr id="169" name="TextBox 168"/>
          <p:cNvSpPr txBox="1"/>
          <p:nvPr/>
        </p:nvSpPr>
        <p:spPr>
          <a:xfrm rot="185037">
            <a:off x="4265445" y="2945335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Sister</a:t>
            </a:r>
          </a:p>
        </p:txBody>
      </p:sp>
      <p:cxnSp>
        <p:nvCxnSpPr>
          <p:cNvPr id="170" name="Straight Connector 169"/>
          <p:cNvCxnSpPr/>
          <p:nvPr/>
        </p:nvCxnSpPr>
        <p:spPr>
          <a:xfrm>
            <a:off x="6307248" y="2819318"/>
            <a:ext cx="1571960" cy="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73"/>
          <p:cNvSpPr txBox="1"/>
          <p:nvPr/>
        </p:nvSpPr>
        <p:spPr>
          <a:xfrm>
            <a:off x="4648200" y="2597410"/>
            <a:ext cx="974278" cy="278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Housemate</a:t>
            </a:r>
          </a:p>
        </p:txBody>
      </p:sp>
      <p:sp>
        <p:nvSpPr>
          <p:cNvPr id="175" name="TextBox 174"/>
          <p:cNvSpPr txBox="1"/>
          <p:nvPr/>
        </p:nvSpPr>
        <p:spPr>
          <a:xfrm rot="213608">
            <a:off x="3378782" y="2232414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Niece</a:t>
            </a:r>
          </a:p>
        </p:txBody>
      </p:sp>
      <p:sp>
        <p:nvSpPr>
          <p:cNvPr id="16" name="Oval 15"/>
          <p:cNvSpPr/>
          <p:nvPr/>
        </p:nvSpPr>
        <p:spPr>
          <a:xfrm>
            <a:off x="1738835" y="2298565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>
            <a:off x="2747325" y="5623436"/>
            <a:ext cx="738596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3375104" y="3239840"/>
            <a:ext cx="1386505" cy="34383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8" idx="5"/>
          </p:cNvCxnSpPr>
          <p:nvPr/>
        </p:nvCxnSpPr>
        <p:spPr>
          <a:xfrm flipV="1">
            <a:off x="3371880" y="3374386"/>
            <a:ext cx="1377184" cy="24919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325431" y="3567308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9506" y="3682894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720625" y="3905962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749431" y="2861831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6" name="Straight Arrow Connector 155"/>
          <p:cNvCxnSpPr>
            <a:endCxn id="150" idx="6"/>
          </p:cNvCxnSpPr>
          <p:nvPr/>
        </p:nvCxnSpPr>
        <p:spPr>
          <a:xfrm flipV="1">
            <a:off x="4737530" y="2809171"/>
            <a:ext cx="1579276" cy="4352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V="1">
            <a:off x="4734841" y="3105734"/>
            <a:ext cx="1527546" cy="2748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 rot="21131333">
            <a:off x="4878505" y="3061863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Sister</a:t>
            </a:r>
          </a:p>
        </p:txBody>
      </p:sp>
      <p:sp>
        <p:nvSpPr>
          <p:cNvPr id="166" name="TextBox 165"/>
          <p:cNvSpPr txBox="1"/>
          <p:nvPr/>
        </p:nvSpPr>
        <p:spPr>
          <a:xfrm rot="20911033">
            <a:off x="3725227" y="3143391"/>
            <a:ext cx="770932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Neighbor</a:t>
            </a:r>
          </a:p>
        </p:txBody>
      </p:sp>
      <p:cxnSp>
        <p:nvCxnSpPr>
          <p:cNvPr id="165" name="Straight Connector 164"/>
          <p:cNvCxnSpPr/>
          <p:nvPr/>
        </p:nvCxnSpPr>
        <p:spPr>
          <a:xfrm flipV="1">
            <a:off x="6316807" y="3100031"/>
            <a:ext cx="1340867" cy="1335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237929" y="2049955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72" name="TextBox 171"/>
          <p:cNvSpPr txBox="1"/>
          <p:nvPr/>
        </p:nvSpPr>
        <p:spPr>
          <a:xfrm>
            <a:off x="5231847" y="4911966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76" name="TextBox 175"/>
          <p:cNvSpPr txBox="1"/>
          <p:nvPr/>
        </p:nvSpPr>
        <p:spPr>
          <a:xfrm>
            <a:off x="3813101" y="5079854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177" name="TextBox 176"/>
          <p:cNvSpPr txBox="1"/>
          <p:nvPr/>
        </p:nvSpPr>
        <p:spPr>
          <a:xfrm>
            <a:off x="4089536" y="5500952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cxnSp>
        <p:nvCxnSpPr>
          <p:cNvPr id="148" name="Straight Connector 147"/>
          <p:cNvCxnSpPr/>
          <p:nvPr/>
        </p:nvCxnSpPr>
        <p:spPr>
          <a:xfrm flipV="1">
            <a:off x="3364169" y="3575026"/>
            <a:ext cx="1484779" cy="51112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4822762" y="3468024"/>
            <a:ext cx="1927360" cy="1092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>
            <a:off x="6618089" y="3185686"/>
            <a:ext cx="581633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AK (A)</a:t>
            </a:r>
          </a:p>
        </p:txBody>
      </p:sp>
      <p:sp>
        <p:nvSpPr>
          <p:cNvPr id="180" name="Oval 179"/>
          <p:cNvSpPr/>
          <p:nvPr/>
        </p:nvSpPr>
        <p:spPr>
          <a:xfrm>
            <a:off x="6747102" y="3444292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1" name="Straight Connector 180"/>
          <p:cNvCxnSpPr/>
          <p:nvPr/>
        </p:nvCxnSpPr>
        <p:spPr>
          <a:xfrm>
            <a:off x="6955447" y="3477792"/>
            <a:ext cx="923760" cy="979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6812154" y="3478280"/>
            <a:ext cx="111393" cy="49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 rot="21425448">
            <a:off x="5175871" y="3284979"/>
            <a:ext cx="857599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Fiancé</a:t>
            </a:r>
          </a:p>
        </p:txBody>
      </p:sp>
      <p:cxnSp>
        <p:nvCxnSpPr>
          <p:cNvPr id="184" name="Straight Connector 183"/>
          <p:cNvCxnSpPr>
            <a:endCxn id="185" idx="2"/>
          </p:cNvCxnSpPr>
          <p:nvPr/>
        </p:nvCxnSpPr>
        <p:spPr>
          <a:xfrm flipV="1">
            <a:off x="5655137" y="4171648"/>
            <a:ext cx="976766" cy="14582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Oval 184"/>
          <p:cNvSpPr/>
          <p:nvPr/>
        </p:nvSpPr>
        <p:spPr>
          <a:xfrm>
            <a:off x="6631903" y="4138686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/>
          <p:cNvSpPr txBox="1"/>
          <p:nvPr/>
        </p:nvSpPr>
        <p:spPr>
          <a:xfrm>
            <a:off x="6353871" y="3897253"/>
            <a:ext cx="581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JK (D)</a:t>
            </a:r>
          </a:p>
        </p:txBody>
      </p:sp>
      <p:cxnSp>
        <p:nvCxnSpPr>
          <p:cNvPr id="188" name="Straight Connector 187"/>
          <p:cNvCxnSpPr/>
          <p:nvPr/>
        </p:nvCxnSpPr>
        <p:spPr>
          <a:xfrm>
            <a:off x="6901654" y="4172134"/>
            <a:ext cx="870271" cy="130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6686322" y="4173434"/>
            <a:ext cx="251665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Oval 189"/>
          <p:cNvSpPr/>
          <p:nvPr/>
        </p:nvSpPr>
        <p:spPr>
          <a:xfrm>
            <a:off x="6865322" y="5286389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2" name="Straight Connector 191"/>
          <p:cNvCxnSpPr/>
          <p:nvPr/>
        </p:nvCxnSpPr>
        <p:spPr>
          <a:xfrm flipV="1">
            <a:off x="5283360" y="5306988"/>
            <a:ext cx="1581962" cy="7392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6597386" y="5002121"/>
            <a:ext cx="581633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HF (A)</a:t>
            </a:r>
          </a:p>
        </p:txBody>
      </p:sp>
      <p:cxnSp>
        <p:nvCxnSpPr>
          <p:cNvPr id="194" name="Straight Connector 193"/>
          <p:cNvCxnSpPr/>
          <p:nvPr/>
        </p:nvCxnSpPr>
        <p:spPr>
          <a:xfrm>
            <a:off x="6937987" y="5327095"/>
            <a:ext cx="111393" cy="49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7040055" y="5327095"/>
            <a:ext cx="839153" cy="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5312337" y="5060109"/>
            <a:ext cx="857599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Wife</a:t>
            </a:r>
          </a:p>
        </p:txBody>
      </p:sp>
      <p:sp>
        <p:nvSpPr>
          <p:cNvPr id="197" name="TextBox 196"/>
          <p:cNvSpPr txBox="1"/>
          <p:nvPr/>
        </p:nvSpPr>
        <p:spPr>
          <a:xfrm>
            <a:off x="5448803" y="3924379"/>
            <a:ext cx="676421" cy="288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HCW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505118" y="1752600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</a:p>
        </p:txBody>
      </p:sp>
      <p:cxnSp>
        <p:nvCxnSpPr>
          <p:cNvPr id="173" name="Straight Connector 172"/>
          <p:cNvCxnSpPr/>
          <p:nvPr/>
        </p:nvCxnSpPr>
        <p:spPr>
          <a:xfrm flipV="1">
            <a:off x="6039213" y="2505123"/>
            <a:ext cx="920041" cy="3195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Oval 197"/>
          <p:cNvSpPr/>
          <p:nvPr/>
        </p:nvSpPr>
        <p:spPr>
          <a:xfrm>
            <a:off x="6959254" y="2484082"/>
            <a:ext cx="54419" cy="659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6687044" y="2221675"/>
            <a:ext cx="613376" cy="29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BY (A) 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5405075" y="2246094"/>
            <a:ext cx="10941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Grandmother</a:t>
            </a:r>
          </a:p>
        </p:txBody>
      </p:sp>
      <p:cxnSp>
        <p:nvCxnSpPr>
          <p:cNvPr id="201" name="Straight Connector 200"/>
          <p:cNvCxnSpPr/>
          <p:nvPr/>
        </p:nvCxnSpPr>
        <p:spPr>
          <a:xfrm flipV="1">
            <a:off x="7022221" y="2517043"/>
            <a:ext cx="551131" cy="9281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7531128" y="2511450"/>
            <a:ext cx="348079" cy="5593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7726652" y="4531480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7709818" y="4018415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204" name="TextBox 203"/>
          <p:cNvSpPr txBox="1"/>
          <p:nvPr/>
        </p:nvSpPr>
        <p:spPr>
          <a:xfrm>
            <a:off x="7597809" y="2954907"/>
            <a:ext cx="305111" cy="29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</a:t>
            </a:r>
            <a:endParaRPr lang="en-US" sz="1200" dirty="0"/>
          </a:p>
        </p:txBody>
      </p:sp>
      <p:sp>
        <p:nvSpPr>
          <p:cNvPr id="205" name="TextBox 204"/>
          <p:cNvSpPr txBox="1"/>
          <p:nvPr/>
        </p:nvSpPr>
        <p:spPr>
          <a:xfrm>
            <a:off x="8153400" y="860286"/>
            <a:ext cx="686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N=22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42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Current St. Paul Bridge Cluster Cases by </a:t>
            </a:r>
            <a:r>
              <a:rPr lang="en-US" sz="2800" b="1" dirty="0">
                <a:solidFill>
                  <a:srgbClr val="0000FF"/>
                </a:solidFill>
              </a:rPr>
              <a:t>D</a:t>
            </a:r>
            <a:r>
              <a:rPr lang="en-US" sz="2800" b="1" dirty="0" smtClean="0">
                <a:solidFill>
                  <a:srgbClr val="0000FF"/>
                </a:solidFill>
              </a:rPr>
              <a:t>ate of Symptom </a:t>
            </a:r>
            <a:r>
              <a:rPr lang="en-US" sz="2800" b="1" dirty="0">
                <a:solidFill>
                  <a:srgbClr val="0000FF"/>
                </a:solidFill>
              </a:rPr>
              <a:t>O</a:t>
            </a:r>
            <a:r>
              <a:rPr lang="en-US" sz="2800" b="1" dirty="0" smtClean="0">
                <a:solidFill>
                  <a:srgbClr val="0000FF"/>
                </a:solidFill>
              </a:rPr>
              <a:t>nset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smtClean="0">
                <a:solidFill>
                  <a:srgbClr val="0000FF"/>
                </a:solidFill>
              </a:rPr>
              <a:t>Isolation, and Contact </a:t>
            </a:r>
            <a:r>
              <a:rPr lang="en-US" sz="2800" b="1" dirty="0">
                <a:solidFill>
                  <a:srgbClr val="0000FF"/>
                </a:solidFill>
              </a:rPr>
              <a:t>F</a:t>
            </a:r>
            <a:r>
              <a:rPr lang="en-US" sz="2800" b="1" dirty="0" smtClean="0">
                <a:solidFill>
                  <a:srgbClr val="0000FF"/>
                </a:solidFill>
              </a:rPr>
              <a:t>ollow-up,</a:t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 Liberia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–</a:t>
            </a:r>
            <a:r>
              <a:rPr lang="en-US" sz="2800" b="1" dirty="0" smtClean="0">
                <a:solidFill>
                  <a:srgbClr val="0000FF"/>
                </a:solidFill>
              </a:rPr>
              <a:t>21 Feb </a:t>
            </a:r>
            <a:r>
              <a:rPr lang="en-US" sz="2800" b="1" dirty="0">
                <a:solidFill>
                  <a:srgbClr val="0000FF"/>
                </a:solidFill>
              </a:rPr>
              <a:t>2015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872037"/>
              </p:ext>
            </p:extLst>
          </p:nvPr>
        </p:nvGraphicFramePr>
        <p:xfrm>
          <a:off x="609600" y="2057400"/>
          <a:ext cx="7924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Worksheet" r:id="rId4" imgW="15097253" imgH="5419726" progId="Excel.Sheet.12">
                  <p:embed/>
                </p:oleObj>
              </mc:Choice>
              <mc:Fallback>
                <p:oleObj name="Worksheet" r:id="rId4" imgW="15097253" imgH="5419726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057400"/>
                        <a:ext cx="79248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53000" y="62600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 Feb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306704" y="6022072"/>
            <a:ext cx="0" cy="2725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66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28600" y="274638"/>
            <a:ext cx="86868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100" b="1" dirty="0">
                <a:solidFill>
                  <a:srgbClr val="0000FF"/>
                </a:solidFill>
              </a:rPr>
              <a:t>Number of Contacts for Daily Monitoring, </a:t>
            </a:r>
            <a:endParaRPr lang="en-US" sz="3100" b="1" dirty="0" smtClean="0">
              <a:solidFill>
                <a:srgbClr val="0000FF"/>
              </a:solidFill>
            </a:endParaRPr>
          </a:p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100" b="1" dirty="0" smtClean="0">
                <a:solidFill>
                  <a:srgbClr val="0000FF"/>
                </a:solidFill>
              </a:rPr>
              <a:t>St </a:t>
            </a:r>
            <a:r>
              <a:rPr lang="en-US" sz="3100" b="1" dirty="0">
                <a:solidFill>
                  <a:srgbClr val="0000FF"/>
                </a:solidFill>
              </a:rPr>
              <a:t>Paul Bridge </a:t>
            </a:r>
            <a:r>
              <a:rPr lang="en-US" sz="3100" b="1" dirty="0" smtClean="0">
                <a:solidFill>
                  <a:srgbClr val="0000FF"/>
                </a:solidFill>
              </a:rPr>
              <a:t>Cluster,*  </a:t>
            </a:r>
            <a:r>
              <a:rPr lang="en-US" sz="3100" b="1" dirty="0" smtClean="0">
                <a:solidFill>
                  <a:srgbClr val="0000FF"/>
                </a:solidFill>
                <a:latin typeface="+mn-lt"/>
              </a:rPr>
              <a:t>Feb 19</a:t>
            </a:r>
            <a:r>
              <a:rPr lang="en-US" sz="3100" b="1" dirty="0" smtClean="0">
                <a:solidFill>
                  <a:srgbClr val="0000FF"/>
                </a:solidFill>
                <a:latin typeface="+mn-lt"/>
                <a:cs typeface="Times New Roman"/>
              </a:rPr>
              <a:t>—M</a:t>
            </a:r>
            <a:r>
              <a:rPr lang="en-US" sz="3100" b="1" dirty="0" smtClean="0">
                <a:solidFill>
                  <a:srgbClr val="0000FF"/>
                </a:solidFill>
                <a:latin typeface="+mn-lt"/>
              </a:rPr>
              <a:t>ar 11</a:t>
            </a:r>
            <a:endParaRPr lang="en-US" sz="3100" b="1" dirty="0">
              <a:solidFill>
                <a:srgbClr val="0000FF"/>
              </a:solidFill>
              <a:latin typeface="+mn-lt"/>
            </a:endParaRPr>
          </a:p>
          <a:p>
            <a:endParaRPr lang="en-US" sz="3200" b="1" dirty="0"/>
          </a:p>
        </p:txBody>
      </p:sp>
      <p:sp>
        <p:nvSpPr>
          <p:cNvPr id="11" name="TextBox 2"/>
          <p:cNvSpPr txBox="1"/>
          <p:nvPr/>
        </p:nvSpPr>
        <p:spPr>
          <a:xfrm>
            <a:off x="4724400" y="6248400"/>
            <a:ext cx="4343400" cy="457200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*Includes contacts of two cases in </a:t>
            </a:r>
            <a:r>
              <a:rPr lang="en-US" sz="1400" dirty="0" err="1"/>
              <a:t>Margibi</a:t>
            </a:r>
            <a:r>
              <a:rPr lang="en-US" sz="1400" dirty="0"/>
              <a:t> </a:t>
            </a:r>
            <a:r>
              <a:rPr lang="en-US" sz="1400" dirty="0" smtClean="0"/>
              <a:t>and </a:t>
            </a:r>
            <a:r>
              <a:rPr lang="en-US" sz="1400" dirty="0" err="1" smtClean="0"/>
              <a:t>Lofa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838043"/>
              </p:ext>
            </p:extLst>
          </p:nvPr>
        </p:nvGraphicFramePr>
        <p:xfrm>
          <a:off x="508567" y="1632347"/>
          <a:ext cx="8126866" cy="4616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73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Summary of Health Facility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and Community Voluntary Precautionary Observation (VPO), SPB Cluster, Feb 20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686833"/>
              </p:ext>
            </p:extLst>
          </p:nvPr>
        </p:nvGraphicFramePr>
        <p:xfrm>
          <a:off x="1524000" y="1600200"/>
          <a:ext cx="6095998" cy="476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058985"/>
                <a:gridCol w="703385"/>
                <a:gridCol w="1406769"/>
                <a:gridCol w="1250459"/>
              </a:tblGrid>
              <a:tr h="683695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Contactsper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site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 HCW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Exit </a:t>
                      </a:r>
                    </a:p>
                    <a:p>
                      <a:pPr algn="ctr"/>
                      <a:r>
                        <a:rPr lang="en-US" b="1" dirty="0" smtClean="0"/>
                        <a:t>date</a:t>
                      </a:r>
                      <a:endParaRPr lang="en-US" b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 smtClean="0"/>
                        <a:t>Contacts of case</a:t>
                      </a:r>
                      <a:endParaRPr lang="en-US" b="1" dirty="0"/>
                    </a:p>
                  </a:txBody>
                  <a:tcPr anchor="b"/>
                </a:tc>
              </a:tr>
              <a:tr h="40338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1" dirty="0" smtClean="0"/>
                        <a:t>Health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0338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    </a:t>
                      </a:r>
                      <a:r>
                        <a:rPr lang="en-US" sz="1800" b="1" dirty="0" err="1" smtClean="0"/>
                        <a:t>MoD</a:t>
                      </a:r>
                      <a:r>
                        <a:rPr lang="en-US" sz="1800" b="1" dirty="0" smtClean="0"/>
                        <a:t> ETU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 21</a:t>
                      </a:r>
                      <a:r>
                        <a:rPr lang="en-US" sz="1800" b="1" baseline="0" dirty="0" smtClean="0"/>
                        <a:t> Feb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EL</a:t>
                      </a:r>
                      <a:endParaRPr lang="en-US" sz="1800" b="1" dirty="0"/>
                    </a:p>
                  </a:txBody>
                  <a:tcPr/>
                </a:tc>
              </a:tr>
              <a:tr h="40338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    Benson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24 Feb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EL</a:t>
                      </a:r>
                      <a:endParaRPr lang="en-US" sz="1800" b="1" dirty="0"/>
                    </a:p>
                  </a:txBody>
                  <a:tcPr/>
                </a:tc>
              </a:tr>
              <a:tr h="403387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Peace Home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27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24 Feb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SB</a:t>
                      </a:r>
                      <a:endParaRPr lang="en-US" sz="1800" b="1" dirty="0"/>
                    </a:p>
                  </a:txBody>
                  <a:tcPr/>
                </a:tc>
              </a:tr>
              <a:tr h="40338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    SDA Cooper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31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28 Feb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AB</a:t>
                      </a:r>
                      <a:endParaRPr lang="en-US" sz="1800" b="1" dirty="0"/>
                    </a:p>
                  </a:txBody>
                  <a:tcPr/>
                </a:tc>
              </a:tr>
              <a:tr h="68369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Community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VPO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61858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    </a:t>
                      </a:r>
                      <a:r>
                        <a:rPr lang="en-US" sz="1800" b="1" dirty="0" err="1" smtClean="0"/>
                        <a:t>Margibi</a:t>
                      </a:r>
                      <a:endParaRPr lang="en-US" sz="1800" b="1" dirty="0" smtClean="0"/>
                    </a:p>
                    <a:p>
                      <a:r>
                        <a:rPr lang="en-US" sz="1800" b="1" baseline="0" dirty="0" smtClean="0"/>
                        <a:t>    </a:t>
                      </a:r>
                      <a:r>
                        <a:rPr lang="en-US" sz="1800" b="1" dirty="0" smtClean="0"/>
                        <a:t>(Papa village)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54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5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21 Feb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JF</a:t>
                      </a:r>
                      <a:endParaRPr lang="en-US" sz="1800" b="1" dirty="0"/>
                    </a:p>
                  </a:txBody>
                  <a:tcPr/>
                </a:tc>
              </a:tr>
              <a:tr h="743879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     </a:t>
                      </a:r>
                      <a:r>
                        <a:rPr lang="en-US" sz="1800" b="1" dirty="0" err="1" smtClean="0"/>
                        <a:t>Margibi</a:t>
                      </a:r>
                      <a:endParaRPr lang="en-US" sz="1800" b="1" dirty="0" smtClean="0"/>
                    </a:p>
                    <a:p>
                      <a:r>
                        <a:rPr lang="en-US" sz="1800" b="1" baseline="0" dirty="0" smtClean="0"/>
                        <a:t>     (</a:t>
                      </a:r>
                      <a:r>
                        <a:rPr lang="en-US" sz="1800" b="1" baseline="0" dirty="0" err="1" smtClean="0"/>
                        <a:t>Gaygbah</a:t>
                      </a:r>
                      <a:r>
                        <a:rPr lang="en-US" sz="1800" b="1" baseline="0" dirty="0" smtClean="0"/>
                        <a:t>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30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0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7 Mar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HF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>
            <a:spLocks noChangeArrowheads="1"/>
          </p:cNvSpPr>
          <p:nvPr/>
        </p:nvSpPr>
        <p:spPr bwMode="auto">
          <a:xfrm>
            <a:off x="457200" y="1190625"/>
            <a:ext cx="847725" cy="63817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AB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57200" y="2743200"/>
            <a:ext cx="847725" cy="63817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57200" y="4281714"/>
            <a:ext cx="847725" cy="63817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SB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57200" y="5729514"/>
            <a:ext cx="847725" cy="63817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JF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219200" y="52746"/>
            <a:ext cx="78683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HCW exposures at non-ETUs</a:t>
            </a:r>
            <a:r>
              <a:rPr kumimoji="0" lang="en-US" altLang="en-US" sz="2800" b="1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by active cases, Liberia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55823"/>
            <a:ext cx="1152525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Mawah</a:t>
            </a:r>
            <a:r>
              <a:rPr lang="en-US" sz="1400" dirty="0" smtClean="0"/>
              <a:t> Clinic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687307" y="1355824"/>
            <a:ext cx="115252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JFK Hospital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76875" y="1248101"/>
            <a:ext cx="1152525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SDA Cooper Hospital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229475" y="1248101"/>
            <a:ext cx="1152525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Ambulance Team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04999" y="2800350"/>
            <a:ext cx="115252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Pipeline Clinic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657600" y="2800350"/>
            <a:ext cx="115252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Benson Hospital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1370" y="4333875"/>
            <a:ext cx="115252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Peace Home Clinic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1369" y="5789789"/>
            <a:ext cx="1152525" cy="523220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City Clinic (</a:t>
            </a:r>
            <a:r>
              <a:rPr lang="en-US" sz="1400" dirty="0" err="1" smtClean="0"/>
              <a:t>Margibi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28" name="Straight Connector 27"/>
          <p:cNvCxnSpPr>
            <a:endCxn id="26" idx="0"/>
          </p:cNvCxnSpPr>
          <p:nvPr/>
        </p:nvCxnSpPr>
        <p:spPr>
          <a:xfrm flipH="1">
            <a:off x="2477632" y="5642956"/>
            <a:ext cx="3630" cy="146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66800" y="5261430"/>
            <a:ext cx="282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5 HCW,</a:t>
            </a:r>
          </a:p>
          <a:p>
            <a:pPr algn="ctr"/>
            <a:r>
              <a:rPr lang="en-US" sz="1200" dirty="0"/>
              <a:t>n</a:t>
            </a:r>
            <a:r>
              <a:rPr lang="en-US" sz="1200" dirty="0" smtClean="0"/>
              <a:t>ot quarantined, monitored 2 x daily</a:t>
            </a:r>
          </a:p>
        </p:txBody>
      </p:sp>
      <p:cxnSp>
        <p:nvCxnSpPr>
          <p:cNvPr id="40" name="Straight Connector 39"/>
          <p:cNvCxnSpPr>
            <a:stCxn id="26" idx="2"/>
          </p:cNvCxnSpPr>
          <p:nvPr/>
        </p:nvCxnSpPr>
        <p:spPr>
          <a:xfrm>
            <a:off x="2477632" y="6313009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00200" y="6477000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Dates: 30 Jan and 31 Jan</a:t>
            </a:r>
            <a:endParaRPr lang="en-US" sz="1200" dirty="0"/>
          </a:p>
        </p:txBody>
      </p:sp>
      <p:cxnSp>
        <p:nvCxnSpPr>
          <p:cNvPr id="42" name="Straight Connector 41"/>
          <p:cNvCxnSpPr>
            <a:stCxn id="14" idx="6"/>
            <a:endCxn id="26" idx="1"/>
          </p:cNvCxnSpPr>
          <p:nvPr/>
        </p:nvCxnSpPr>
        <p:spPr>
          <a:xfrm>
            <a:off x="1304925" y="6048602"/>
            <a:ext cx="596444" cy="27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77632" y="4876800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00200" y="4996542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3-4 Feb (from CIF)</a:t>
            </a:r>
            <a:endParaRPr lang="en-US" sz="1200" dirty="0"/>
          </a:p>
        </p:txBody>
      </p:sp>
      <p:cxnSp>
        <p:nvCxnSpPr>
          <p:cNvPr id="47" name="Straight Connector 46"/>
          <p:cNvCxnSpPr/>
          <p:nvPr/>
        </p:nvCxnSpPr>
        <p:spPr>
          <a:xfrm flipH="1">
            <a:off x="2477632" y="4196567"/>
            <a:ext cx="3630" cy="146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509486" y="377734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27 HCW, </a:t>
            </a:r>
          </a:p>
          <a:p>
            <a:pPr algn="ctr"/>
            <a:r>
              <a:rPr lang="en-US" sz="1200" dirty="0" smtClean="0"/>
              <a:t>quarantined at Peace HC</a:t>
            </a:r>
          </a:p>
        </p:txBody>
      </p:sp>
      <p:cxnSp>
        <p:nvCxnSpPr>
          <p:cNvPr id="49" name="Straight Connector 48"/>
          <p:cNvCxnSpPr>
            <a:stCxn id="13" idx="6"/>
            <a:endCxn id="25" idx="1"/>
          </p:cNvCxnSpPr>
          <p:nvPr/>
        </p:nvCxnSpPr>
        <p:spPr>
          <a:xfrm flipV="1">
            <a:off x="1304925" y="4595485"/>
            <a:ext cx="596445" cy="5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24000" y="2252507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7 HCW, </a:t>
            </a:r>
          </a:p>
          <a:p>
            <a:pPr algn="ctr"/>
            <a:r>
              <a:rPr lang="en-US" sz="1200" dirty="0" smtClean="0"/>
              <a:t>quarantined in homes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2510970" y="2658053"/>
            <a:ext cx="3630" cy="146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276600" y="2133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6 HCW, </a:t>
            </a:r>
          </a:p>
          <a:p>
            <a:pPr algn="ctr"/>
            <a:r>
              <a:rPr lang="en-US" sz="1200" dirty="0" smtClean="0"/>
              <a:t>4 quarantined at hospital, </a:t>
            </a:r>
            <a:br>
              <a:rPr lang="en-US" sz="1200" dirty="0" smtClean="0"/>
            </a:br>
            <a:r>
              <a:rPr lang="en-US" sz="1200" dirty="0" smtClean="0"/>
              <a:t>1 at home, 1 new case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H="1">
            <a:off x="4263570" y="2736389"/>
            <a:ext cx="3630" cy="339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1295400" y="3048000"/>
            <a:ext cx="596445" cy="5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3" idx="3"/>
            <a:endCxn id="24" idx="1"/>
          </p:cNvCxnSpPr>
          <p:nvPr/>
        </p:nvCxnSpPr>
        <p:spPr>
          <a:xfrm>
            <a:off x="3057524" y="3061960"/>
            <a:ext cx="6000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477632" y="3341209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600200" y="3443514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30 Jan (?)</a:t>
            </a:r>
            <a:endParaRPr lang="en-US" sz="1200" dirty="0"/>
          </a:p>
        </p:txBody>
      </p:sp>
      <p:cxnSp>
        <p:nvCxnSpPr>
          <p:cNvPr id="63" name="Straight Connector 62"/>
          <p:cNvCxnSpPr/>
          <p:nvPr/>
        </p:nvCxnSpPr>
        <p:spPr>
          <a:xfrm>
            <a:off x="4230232" y="3338286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352800" y="3456801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30 Jan and 31 Jan</a:t>
            </a:r>
            <a:endParaRPr lang="en-US" sz="1200" dirty="0"/>
          </a:p>
        </p:txBody>
      </p:sp>
      <p:cxnSp>
        <p:nvCxnSpPr>
          <p:cNvPr id="65" name="Straight Connector 64"/>
          <p:cNvCxnSpPr>
            <a:stCxn id="4" idx="6"/>
            <a:endCxn id="19" idx="1"/>
          </p:cNvCxnSpPr>
          <p:nvPr/>
        </p:nvCxnSpPr>
        <p:spPr>
          <a:xfrm flipV="1">
            <a:off x="1304925" y="1509712"/>
            <a:ext cx="60007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9" idx="3"/>
            <a:endCxn id="20" idx="1"/>
          </p:cNvCxnSpPr>
          <p:nvPr/>
        </p:nvCxnSpPr>
        <p:spPr>
          <a:xfrm>
            <a:off x="3057525" y="1509712"/>
            <a:ext cx="62978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20" idx="3"/>
            <a:endCxn id="21" idx="1"/>
          </p:cNvCxnSpPr>
          <p:nvPr/>
        </p:nvCxnSpPr>
        <p:spPr>
          <a:xfrm flipV="1">
            <a:off x="4839832" y="1509711"/>
            <a:ext cx="637043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1" idx="3"/>
            <a:endCxn id="22" idx="1"/>
          </p:cNvCxnSpPr>
          <p:nvPr/>
        </p:nvCxnSpPr>
        <p:spPr>
          <a:xfrm>
            <a:off x="6629400" y="1509711"/>
            <a:ext cx="600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494972" y="58189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9 HCW,</a:t>
            </a:r>
          </a:p>
          <a:p>
            <a:pPr algn="ctr"/>
            <a:r>
              <a:rPr lang="en-US" sz="1200" dirty="0" smtClean="0"/>
              <a:t>4 quarantined at home, 5 monitored daily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393196" y="576633"/>
            <a:ext cx="16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8 HCW,</a:t>
            </a:r>
          </a:p>
          <a:p>
            <a:pPr algn="ctr"/>
            <a:r>
              <a:rPr lang="en-US" sz="1200" dirty="0"/>
              <a:t>3</a:t>
            </a:r>
            <a:r>
              <a:rPr lang="en-US" sz="1200" dirty="0" smtClean="0"/>
              <a:t> quarantined at home, 5 monitored daily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029200" y="500742"/>
            <a:ext cx="206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33 HCW,</a:t>
            </a:r>
          </a:p>
          <a:p>
            <a:pPr algn="ctr"/>
            <a:r>
              <a:rPr lang="en-US" sz="1200" dirty="0" smtClean="0"/>
              <a:t>31 quarantined at hospital, </a:t>
            </a:r>
            <a:br>
              <a:rPr lang="en-US" sz="1200" dirty="0" smtClean="0"/>
            </a:br>
            <a:r>
              <a:rPr lang="en-US" sz="1200" dirty="0" smtClean="0"/>
              <a:t>2 in US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162800" y="685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</a:t>
            </a:r>
            <a:r>
              <a:rPr lang="en-US" sz="1200" dirty="0" smtClean="0"/>
              <a:t> HCW,</a:t>
            </a:r>
          </a:p>
          <a:p>
            <a:pPr algn="ctr"/>
            <a:r>
              <a:rPr lang="en-US" sz="1200" dirty="0" smtClean="0"/>
              <a:t>quarantined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2477632" y="1661886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1600200" y="1780401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29 Jan</a:t>
            </a:r>
            <a:endParaRPr lang="en-US" sz="1200" dirty="0"/>
          </a:p>
        </p:txBody>
      </p:sp>
      <p:cxnSp>
        <p:nvCxnSpPr>
          <p:cNvPr id="86" name="Straight Connector 85"/>
          <p:cNvCxnSpPr/>
          <p:nvPr/>
        </p:nvCxnSpPr>
        <p:spPr>
          <a:xfrm>
            <a:off x="4230232" y="1676400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52800" y="1794915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1 Feb</a:t>
            </a:r>
            <a:endParaRPr lang="en-US" sz="1200" dirty="0"/>
          </a:p>
        </p:txBody>
      </p:sp>
      <p:cxnSp>
        <p:nvCxnSpPr>
          <p:cNvPr id="88" name="Straight Connector 87"/>
          <p:cNvCxnSpPr/>
          <p:nvPr/>
        </p:nvCxnSpPr>
        <p:spPr>
          <a:xfrm>
            <a:off x="6034314" y="1770744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191125" y="1905000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Dates: 1–7 Feb</a:t>
            </a:r>
            <a:endParaRPr lang="en-US" sz="1200" dirty="0"/>
          </a:p>
        </p:txBody>
      </p:sp>
      <p:cxnSp>
        <p:nvCxnSpPr>
          <p:cNvPr id="90" name="Straight Connector 89"/>
          <p:cNvCxnSpPr/>
          <p:nvPr/>
        </p:nvCxnSpPr>
        <p:spPr>
          <a:xfrm>
            <a:off x="7786914" y="1767114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6929211" y="1905000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7 Feb</a:t>
            </a:r>
            <a:endParaRPr lang="en-US" sz="1200" dirty="0"/>
          </a:p>
        </p:txBody>
      </p:sp>
      <p:cxnSp>
        <p:nvCxnSpPr>
          <p:cNvPr id="92" name="Straight Connector 91"/>
          <p:cNvCxnSpPr/>
          <p:nvPr/>
        </p:nvCxnSpPr>
        <p:spPr>
          <a:xfrm>
            <a:off x="6048828" y="1084944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2485572" y="1157514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4220028" y="1160437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24" idx="3"/>
            <a:endCxn id="101" idx="2"/>
          </p:cNvCxnSpPr>
          <p:nvPr/>
        </p:nvCxnSpPr>
        <p:spPr>
          <a:xfrm>
            <a:off x="4810125" y="3061960"/>
            <a:ext cx="1200150" cy="32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768770" y="1081314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>
            <a:spLocks noChangeArrowheads="1"/>
          </p:cNvSpPr>
          <p:nvPr/>
        </p:nvSpPr>
        <p:spPr bwMode="auto">
          <a:xfrm>
            <a:off x="6010275" y="2743200"/>
            <a:ext cx="847725" cy="638175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JK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7324725" y="2800350"/>
            <a:ext cx="1152525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Benson Hospital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897357" y="3338286"/>
            <a:ext cx="3630" cy="163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7019925" y="3456801"/>
            <a:ext cx="174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Date: 13 Feb</a:t>
            </a:r>
            <a:endParaRPr lang="en-US" sz="1200" dirty="0"/>
          </a:p>
        </p:txBody>
      </p:sp>
      <p:cxnSp>
        <p:nvCxnSpPr>
          <p:cNvPr id="108" name="Straight Connector 107"/>
          <p:cNvCxnSpPr>
            <a:stCxn id="101" idx="6"/>
            <a:endCxn id="103" idx="1"/>
          </p:cNvCxnSpPr>
          <p:nvPr/>
        </p:nvCxnSpPr>
        <p:spPr>
          <a:xfrm flipV="1">
            <a:off x="6858000" y="3061960"/>
            <a:ext cx="466725" cy="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7902346" y="2629025"/>
            <a:ext cx="3630" cy="146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7620000" y="2390001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?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7915275" y="5492262"/>
            <a:ext cx="95250" cy="15069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924800" y="5792906"/>
            <a:ext cx="95250" cy="150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7924800" y="6097706"/>
            <a:ext cx="95250" cy="1506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7924800" y="6402506"/>
            <a:ext cx="95250" cy="150694"/>
          </a:xfrm>
          <a:prstGeom prst="rect">
            <a:avLst/>
          </a:prstGeom>
          <a:solidFill>
            <a:srgbClr val="FF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8001000" y="5424714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Sector 1</a:t>
            </a:r>
            <a:endParaRPr lang="en-US" sz="1400" dirty="0"/>
          </a:p>
        </p:txBody>
      </p:sp>
      <p:sp>
        <p:nvSpPr>
          <p:cNvPr id="120" name="TextBox 119"/>
          <p:cNvSpPr txBox="1"/>
          <p:nvPr/>
        </p:nvSpPr>
        <p:spPr>
          <a:xfrm>
            <a:off x="8001000" y="572653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Sector 2</a:t>
            </a:r>
            <a:endParaRPr lang="en-US" sz="1400" dirty="0"/>
          </a:p>
        </p:txBody>
      </p:sp>
      <p:sp>
        <p:nvSpPr>
          <p:cNvPr id="121" name="TextBox 120"/>
          <p:cNvSpPr txBox="1"/>
          <p:nvPr/>
        </p:nvSpPr>
        <p:spPr>
          <a:xfrm>
            <a:off x="8001000" y="603133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Sector 4</a:t>
            </a:r>
            <a:endParaRPr lang="en-US" sz="1400" dirty="0"/>
          </a:p>
        </p:txBody>
      </p:sp>
      <p:sp>
        <p:nvSpPr>
          <p:cNvPr id="122" name="TextBox 121"/>
          <p:cNvSpPr txBox="1"/>
          <p:nvPr/>
        </p:nvSpPr>
        <p:spPr>
          <a:xfrm>
            <a:off x="8001000" y="633613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Margibi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4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4600"/>
            <a:ext cx="78486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THE ORIGIN OF THE COMMUNITY-BASED INITIATIVE (</a:t>
            </a:r>
            <a:r>
              <a:rPr lang="en-US" dirty="0" err="1" smtClean="0">
                <a:solidFill>
                  <a:srgbClr val="0000FF"/>
                </a:solidFill>
              </a:rPr>
              <a:t>cbi</a:t>
            </a:r>
            <a:r>
              <a:rPr lang="en-US" dirty="0" smtClean="0">
                <a:solidFill>
                  <a:srgbClr val="0000FF"/>
                </a:solidFill>
              </a:rPr>
              <a:t>):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the West point slum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4237824" cy="281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0"/>
            <a:ext cx="4038600" cy="265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9" y="5058427"/>
            <a:ext cx="3510419" cy="199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6744"/>
            <a:ext cx="3657600" cy="248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4180"/>
            <a:ext cx="4170191" cy="278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0858" y="5606223"/>
            <a:ext cx="562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Ebola in west Point, (2)Meeting </a:t>
            </a:r>
            <a:r>
              <a:rPr lang="en-US" b="1" dirty="0" err="1" smtClean="0">
                <a:solidFill>
                  <a:srgbClr val="0000FF"/>
                </a:solidFill>
              </a:rPr>
              <a:t>Kissi</a:t>
            </a:r>
            <a:r>
              <a:rPr lang="en-US" b="1" dirty="0" smtClean="0">
                <a:solidFill>
                  <a:srgbClr val="0000FF"/>
                </a:solidFill>
              </a:rPr>
              <a:t> Governor;</a:t>
            </a:r>
          </a:p>
          <a:p>
            <a:pPr marL="342900" indent="-342900">
              <a:buAutoNum type="arabicPeriod"/>
            </a:pPr>
            <a:r>
              <a:rPr lang="en-US" b="1" dirty="0" smtClean="0">
                <a:solidFill>
                  <a:srgbClr val="0000FF"/>
                </a:solidFill>
              </a:rPr>
              <a:t>Secret burials, (2) Holding Center looted, (4)Quarantine; (5) CBI Model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The role of Local Leaders in </a:t>
            </a:r>
            <a:br>
              <a:rPr lang="en-US" sz="4000" b="1" dirty="0" smtClean="0">
                <a:solidFill>
                  <a:srgbClr val="0000FF"/>
                </a:solidFill>
              </a:rPr>
            </a:br>
            <a:r>
              <a:rPr lang="en-US" sz="4000" b="1" dirty="0" smtClean="0">
                <a:solidFill>
                  <a:srgbClr val="0000FF"/>
                </a:solidFill>
              </a:rPr>
              <a:t>West Point Slum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" y="1600200"/>
            <a:ext cx="7738836" cy="374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7517543" y="2894813"/>
            <a:ext cx="4572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46143" y="3484836"/>
            <a:ext cx="1219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Kissi</a:t>
            </a:r>
            <a:endParaRPr lang="en-US" b="1" dirty="0" smtClean="0"/>
          </a:p>
          <a:p>
            <a:r>
              <a:rPr lang="en-US" b="1" dirty="0" smtClean="0"/>
              <a:t>Governor</a:t>
            </a:r>
          </a:p>
          <a:p>
            <a:r>
              <a:rPr lang="en-US" b="1" dirty="0" smtClean="0"/>
              <a:t>From West</a:t>
            </a:r>
          </a:p>
          <a:p>
            <a:r>
              <a:rPr lang="en-US" b="1" dirty="0" smtClean="0"/>
              <a:t>Point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15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212" y="849523"/>
            <a:ext cx="74814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b="1" dirty="0" smtClean="0">
                <a:solidFill>
                  <a:srgbClr val="0000FF"/>
                </a:solidFill>
              </a:rPr>
              <a:t>Control </a:t>
            </a:r>
            <a:r>
              <a:rPr lang="en-US" sz="4400" b="1" dirty="0" err="1" smtClean="0">
                <a:solidFill>
                  <a:srgbClr val="0000FF"/>
                </a:solidFill>
              </a:rPr>
              <a:t>Strategy:Community-Based</a:t>
            </a:r>
            <a:r>
              <a:rPr lang="en-US" sz="4400" b="1" dirty="0" smtClean="0">
                <a:solidFill>
                  <a:srgbClr val="0000FF"/>
                </a:solidFill>
              </a:rPr>
              <a:t> Initiative (CBI)</a:t>
            </a:r>
            <a:endParaRPr lang="fr-FR" sz="44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779" y="2438400"/>
            <a:ext cx="85324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2800" b="1" dirty="0" smtClean="0">
                <a:solidFill>
                  <a:srgbClr val="FF0000"/>
                </a:solidFill>
              </a:rPr>
              <a:t>Objective</a:t>
            </a:r>
            <a:endParaRPr lang="en-US" sz="2000" b="1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To provide communities and individuals with the power and ability to contribute to reducing person-to-person transmission of Ebola Virus.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419600"/>
            <a:ext cx="8090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6032" lvl="1" defTabSz="457200"/>
            <a:r>
              <a:rPr lang="en-US" sz="2400" b="1" dirty="0" smtClean="0">
                <a:solidFill>
                  <a:srgbClr val="FF0000"/>
                </a:solidFill>
              </a:rPr>
              <a:t> Communication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256032" lvl="1" algn="just" defTabSz="457200"/>
            <a:r>
              <a:rPr lang="en-US" sz="2000" i="1" dirty="0" smtClean="0">
                <a:solidFill>
                  <a:prstClr val="black"/>
                </a:solidFill>
              </a:rPr>
              <a:t>“Horizontal” interactions with communities and individuals aimed at establishing </a:t>
            </a:r>
            <a:r>
              <a:rPr lang="en-US" sz="2000" i="1" dirty="0">
                <a:solidFill>
                  <a:prstClr val="black"/>
                </a:solidFill>
              </a:rPr>
              <a:t>an effective social </a:t>
            </a:r>
            <a:r>
              <a:rPr lang="en-US" sz="2000" i="1" dirty="0" smtClean="0">
                <a:solidFill>
                  <a:prstClr val="black"/>
                </a:solidFill>
              </a:rPr>
              <a:t>vaccine or shield </a:t>
            </a:r>
            <a:r>
              <a:rPr lang="en-US" sz="2000" i="1" dirty="0">
                <a:solidFill>
                  <a:prstClr val="black"/>
                </a:solidFill>
              </a:rPr>
              <a:t>against the Ebola </a:t>
            </a:r>
            <a:r>
              <a:rPr lang="en-US" sz="2000" i="1" dirty="0" smtClean="0">
                <a:solidFill>
                  <a:prstClr val="black"/>
                </a:solidFill>
              </a:rPr>
              <a:t>Virus</a:t>
            </a:r>
            <a:r>
              <a:rPr lang="en-US" sz="2000" dirty="0" smtClean="0">
                <a:solidFill>
                  <a:prstClr val="black"/>
                </a:solidFill>
              </a:rPr>
              <a:t>- </a:t>
            </a:r>
            <a:r>
              <a:rPr lang="en-US" sz="2000" dirty="0" smtClean="0">
                <a:solidFill>
                  <a:srgbClr val="FF0000"/>
                </a:solidFill>
              </a:rPr>
              <a:t>face-to-face communication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7938" y="6244215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Adapted from </a:t>
            </a:r>
            <a:r>
              <a:rPr lang="en-US" sz="1400" b="1" dirty="0" err="1" smtClean="0"/>
              <a:t>Malonga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Miatudila</a:t>
            </a:r>
            <a:r>
              <a:rPr lang="en-US" sz="1400" b="1" dirty="0" smtClean="0"/>
              <a:t>, PSI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874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Community-based Prevention of Transmission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08857" y="1447800"/>
            <a:ext cx="4615543" cy="48768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i="1" dirty="0" smtClean="0"/>
              <a:t>Communities, that are adequately empowered, can engage in a surprisingly effective fight against Ebola </a:t>
            </a:r>
            <a:r>
              <a:rPr lang="en-US" sz="4000" i="1" dirty="0" smtClean="0"/>
              <a:t>or any other Public Health plight</a:t>
            </a:r>
            <a:r>
              <a:rPr lang="en-US" sz="4500" i="1" dirty="0" smtClean="0"/>
              <a:t>.</a:t>
            </a:r>
          </a:p>
          <a:p>
            <a:pPr marL="0" indent="0">
              <a:buNone/>
            </a:pPr>
            <a:endParaRPr lang="en-US" sz="4500" i="1" dirty="0" smtClean="0"/>
          </a:p>
          <a:p>
            <a:r>
              <a:rPr lang="en-US" sz="4500" i="1" dirty="0"/>
              <a:t>Ebola can be quickly defeated by Local Communities with additional support from an adequately equipped, staffed and  coordinated External Team </a:t>
            </a:r>
            <a:r>
              <a:rPr lang="en-US" sz="4000" i="1" dirty="0">
                <a:solidFill>
                  <a:srgbClr val="FF0000"/>
                </a:solidFill>
              </a:rPr>
              <a:t>(as Together Each Achieves More).</a:t>
            </a:r>
            <a:endParaRPr lang="fr-FR" sz="2300" i="1" dirty="0">
              <a:solidFill>
                <a:srgbClr val="FF0000"/>
              </a:solidFill>
            </a:endParaRPr>
          </a:p>
          <a:p>
            <a:endParaRPr lang="en-US" sz="2800" i="1" dirty="0" smtClean="0"/>
          </a:p>
          <a:p>
            <a:endParaRPr lang="fr-FR" i="1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08857" y="4038600"/>
            <a:ext cx="4876800" cy="2517449"/>
          </a:xfrm>
          <a:prstGeom prst="rect">
            <a:avLst/>
          </a:prstGeom>
        </p:spPr>
        <p:txBody>
          <a:bodyPr vert="horz" lIns="18288" rIns="18288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100" i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2012-04-09-1330-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5657" y="1219200"/>
            <a:ext cx="4124440" cy="35643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5657" y="4953000"/>
            <a:ext cx="4045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road block established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1976 by 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Yambuku’s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communities as a means to reduce circulation and transmission of the Ebola virus.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6641" y="5708121"/>
            <a:ext cx="3600450" cy="890416"/>
          </a:xfrm>
          <a:prstGeom prst="rect">
            <a:avLst/>
          </a:prstGeom>
        </p:spPr>
        <p:txBody>
          <a:bodyPr vert="horz" lIns="0" tIns="45720" rIns="0" bIns="0" anchor="b">
            <a:normAutofit fontScale="250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7200" dirty="0" smtClean="0"/>
              <a:t>A Lesson from the 1976 Ebola Outbreak</a:t>
            </a:r>
            <a:br>
              <a:rPr lang="en-US" sz="7200" dirty="0" smtClean="0"/>
            </a:br>
            <a:endParaRPr lang="fr-FR" sz="7200" dirty="0"/>
          </a:p>
        </p:txBody>
      </p:sp>
      <p:sp>
        <p:nvSpPr>
          <p:cNvPr id="8" name="Rectangle 7"/>
          <p:cNvSpPr/>
          <p:nvPr/>
        </p:nvSpPr>
        <p:spPr>
          <a:xfrm>
            <a:off x="228600" y="6398103"/>
            <a:ext cx="3657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Adapted from </a:t>
            </a:r>
            <a:r>
              <a:rPr lang="en-US" sz="1400" b="1" dirty="0" err="1" smtClean="0"/>
              <a:t>Malonga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Miatudila</a:t>
            </a:r>
            <a:r>
              <a:rPr lang="en-US" sz="1400" b="1" dirty="0" smtClean="0"/>
              <a:t>, PSI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054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Background: Context of the EVD situation in West Africa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Origin: December, 2013 (</a:t>
            </a:r>
            <a:r>
              <a:rPr lang="en-US" dirty="0" err="1" smtClean="0"/>
              <a:t>Maliano</a:t>
            </a:r>
            <a:r>
              <a:rPr lang="en-US" dirty="0" smtClean="0"/>
              <a:t>, Guinea)</a:t>
            </a:r>
          </a:p>
          <a:p>
            <a:r>
              <a:rPr lang="en-US" dirty="0" smtClean="0"/>
              <a:t>Declare/confirmed: March 2014</a:t>
            </a:r>
          </a:p>
          <a:p>
            <a:r>
              <a:rPr lang="en-US" dirty="0" smtClean="0"/>
              <a:t>Entered Liberia (Source: Guinea): Early March-ended April.</a:t>
            </a:r>
          </a:p>
          <a:p>
            <a:r>
              <a:rPr lang="en-US" dirty="0" smtClean="0"/>
              <a:t>Second Wave (most deadly): June (source: Sierra Leon)</a:t>
            </a:r>
          </a:p>
          <a:p>
            <a:r>
              <a:rPr lang="en-US" dirty="0"/>
              <a:t>Cases (confirmed, suspected and probable (February 2015): 22525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21226" y="1456250"/>
            <a:ext cx="8591550" cy="3640700"/>
            <a:chOff x="76200" y="380998"/>
            <a:chExt cx="8591550" cy="3640700"/>
          </a:xfrm>
        </p:grpSpPr>
        <p:sp>
          <p:nvSpPr>
            <p:cNvPr id="2" name="Rectangle 1"/>
            <p:cNvSpPr/>
            <p:nvPr/>
          </p:nvSpPr>
          <p:spPr>
            <a:xfrm>
              <a:off x="2749260" y="2723250"/>
              <a:ext cx="2971800" cy="1143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Community-based initiative to break the transmission of EVD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5758804" y="2965566"/>
              <a:ext cx="762000" cy="484632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610350" y="2050731"/>
              <a:ext cx="2057400" cy="1792552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Social/counseling to  affected homes and those returning from the  ETU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 rot="10800000">
              <a:off x="1752600" y="3058668"/>
              <a:ext cx="749808" cy="484632"/>
            </a:xfrm>
            <a:prstGeom prst="right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6200" y="2878698"/>
              <a:ext cx="1524000" cy="11430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Door to door awareness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066800" y="381000"/>
              <a:ext cx="2057400" cy="1392381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Daily search for the  all sick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706955" y="380998"/>
              <a:ext cx="1828800" cy="1239981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Daily search for the dead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36547" y="381001"/>
              <a:ext cx="2362200" cy="105834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prstClr val="white"/>
                  </a:solidFill>
                </a:rPr>
                <a:t>Daily search for  potential contacts coming  as visitors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Down Arrow 9"/>
            <p:cNvSpPr/>
            <p:nvPr/>
          </p:nvSpPr>
          <p:spPr>
            <a:xfrm rot="12833062">
              <a:off x="5568304" y="1572093"/>
              <a:ext cx="381000" cy="1024324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Down Arrow 10"/>
            <p:cNvSpPr/>
            <p:nvPr/>
          </p:nvSpPr>
          <p:spPr>
            <a:xfrm rot="10800000">
              <a:off x="4129519" y="1715641"/>
              <a:ext cx="491836" cy="838200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 rot="8760393">
              <a:off x="2166945" y="1938154"/>
              <a:ext cx="468350" cy="767886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Curved Left Arrow 12"/>
          <p:cNvSpPr/>
          <p:nvPr/>
        </p:nvSpPr>
        <p:spPr>
          <a:xfrm rot="13331174">
            <a:off x="165795" y="2188645"/>
            <a:ext cx="922245" cy="1523045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917" y="152400"/>
            <a:ext cx="79836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The five strategic pillars of the Community-based Initiative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6" name="Flowchart: Terminator 15"/>
          <p:cNvSpPr/>
          <p:nvPr/>
        </p:nvSpPr>
        <p:spPr>
          <a:xfrm>
            <a:off x="117764" y="5096950"/>
            <a:ext cx="8873836" cy="381000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Foundation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02601" y="5864559"/>
            <a:ext cx="2232314" cy="64298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Peace Building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121226" y="5477950"/>
            <a:ext cx="3903520" cy="1380050"/>
          </a:xfrm>
          <a:prstGeom prst="triangle">
            <a:avLst>
              <a:gd name="adj" fmla="val 49612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Community-led quarantine contacts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5340926" y="5478156"/>
            <a:ext cx="3371849" cy="1379844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Community-led Re-integration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3271852" y="1948851"/>
            <a:ext cx="48920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5592369" y="1858935"/>
            <a:ext cx="489204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7391400" y="2576348"/>
            <a:ext cx="484632" cy="54457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9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399"/>
            <a:ext cx="3352801" cy="1066801"/>
          </a:xfrm>
          <a:ln w="571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Intervention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Strategy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33836" y="5816605"/>
            <a:ext cx="112086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559" y="5500116"/>
            <a:ext cx="3497441" cy="11176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Psychosocial and counseling to  affected homes and those returning from the  ETU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933836" y="3349906"/>
            <a:ext cx="118431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2" y="1219200"/>
            <a:ext cx="3428998" cy="6470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Door to door awareness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12559" y="3200399"/>
            <a:ext cx="3497440" cy="783647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Daily search for the dead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558" y="4376236"/>
            <a:ext cx="3497441" cy="697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</a:rPr>
              <a:t>Daily search for  contacts </a:t>
            </a:r>
            <a:r>
              <a:rPr lang="en-US" sz="2000" b="1" dirty="0">
                <a:solidFill>
                  <a:prstClr val="white"/>
                </a:solidFill>
              </a:rPr>
              <a:t>/</a:t>
            </a:r>
            <a:r>
              <a:rPr lang="en-US" sz="2000" b="1" dirty="0" smtClean="0">
                <a:solidFill>
                  <a:prstClr val="white"/>
                </a:solidFill>
              </a:rPr>
              <a:t>visitors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6200000">
            <a:off x="4335494" y="4197078"/>
            <a:ext cx="381000" cy="1057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6200000">
            <a:off x="4311801" y="1997361"/>
            <a:ext cx="491836" cy="11208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6200000">
            <a:off x="4268553" y="970282"/>
            <a:ext cx="468350" cy="10108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562" y="2221787"/>
            <a:ext cx="3497438" cy="67201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Daily search for the  all sick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3485" y="1063569"/>
            <a:ext cx="3744260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Reduce denial, community provide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Information  to active case finders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3484" y="1819129"/>
            <a:ext cx="3758116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Remove the sick  to community care center Or treatment unit (ETU) and reduce 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Transmission. Community-based 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Quarantine of contacts.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3484" y="3120689"/>
            <a:ext cx="3758116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Uncovered hidden Bodies in homes/religious center/clinics </a:t>
            </a:r>
            <a:r>
              <a:rPr lang="en-US" sz="1600" b="1" dirty="0" err="1" smtClean="0">
                <a:solidFill>
                  <a:prstClr val="black"/>
                </a:solidFill>
              </a:rPr>
              <a:t>etc</a:t>
            </a:r>
            <a:endParaRPr lang="en-US" sz="1600" b="1" dirty="0" smtClean="0">
              <a:solidFill>
                <a:prstClr val="black"/>
              </a:solidFill>
            </a:endParaRPr>
          </a:p>
          <a:p>
            <a:r>
              <a:rPr lang="en-US" sz="1600" b="1" dirty="0" smtClean="0">
                <a:solidFill>
                  <a:prstClr val="black"/>
                </a:solidFill>
              </a:rPr>
              <a:t>Pressure burial teams to rapidly remove the dead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33484" y="4309596"/>
            <a:ext cx="3758116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Identify hidden contacts/loss to 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Follow-up. Send them back or quarantine them and reduce EVD Transmission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9629" y="5140593"/>
            <a:ext cx="3758116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Liaise with psychosocial unit to provide counseling for affected homes. Spearhead the distribution of survival kit at the community level. Prepare communities to welcome survivals from ETU without stigma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250874" y="152400"/>
            <a:ext cx="3726872" cy="914401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00FF"/>
                </a:solidFill>
              </a:rPr>
              <a:t>Objective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00FF"/>
                </a:solidFill>
              </a:rPr>
              <a:t>Implementation Plan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Engage communities in mass meeting</a:t>
            </a:r>
          </a:p>
          <a:p>
            <a:r>
              <a:rPr lang="en-US" b="1" dirty="0" smtClean="0"/>
              <a:t>Plan community mapping</a:t>
            </a:r>
          </a:p>
          <a:p>
            <a:r>
              <a:rPr lang="en-US" b="1" dirty="0" smtClean="0"/>
              <a:t>Conduct training in simple messages and active case finding</a:t>
            </a:r>
          </a:p>
          <a:p>
            <a:r>
              <a:rPr lang="en-US" b="1" dirty="0" smtClean="0"/>
              <a:t>Provide logistics and set-up reporting structure</a:t>
            </a:r>
          </a:p>
          <a:p>
            <a:r>
              <a:rPr lang="en-US" b="1" dirty="0" smtClean="0"/>
              <a:t>Dispatch team in community (1:25 houses) to collect, transmit EVD data for analysis and action</a:t>
            </a:r>
          </a:p>
        </p:txBody>
      </p:sp>
    </p:spTree>
    <p:extLst>
      <p:ext uri="{BB962C8B-B14F-4D97-AF65-F5344CB8AC3E}">
        <p14:creationId xmlns:p14="http://schemas.microsoft.com/office/powerpoint/2010/main" val="351019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2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Engaging Community Leaders from the west Point Slum: Secret burials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3526"/>
            <a:ext cx="4019467" cy="302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20816"/>
            <a:ext cx="3503524" cy="26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1104"/>
            <a:ext cx="43910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3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" y="495301"/>
            <a:ext cx="4566564" cy="224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0" y="4038600"/>
            <a:ext cx="5285017" cy="246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16" y="522441"/>
            <a:ext cx="4605335" cy="227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990600" y="1619250"/>
            <a:ext cx="381000" cy="16573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4010" y="3370638"/>
            <a:ext cx="229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Imam from West Point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581178" y="1905000"/>
            <a:ext cx="752822" cy="1650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3800" y="3555304"/>
            <a:ext cx="149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Kissi</a:t>
            </a:r>
            <a:r>
              <a:rPr lang="en-US" dirty="0" smtClean="0"/>
              <a:t> governor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82027" y="3103364"/>
            <a:ext cx="3461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Working with Community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Leaders to reach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Ebola Orphans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152400"/>
            <a:ext cx="8534399" cy="838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end-game: Precautionary 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Observation &amp; VIPS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447800"/>
            <a:ext cx="444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97" y="1373877"/>
            <a:ext cx="3962400" cy="289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264922"/>
            <a:ext cx="3672004" cy="2394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64922"/>
            <a:ext cx="3810000" cy="25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6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Part II: Mobile Application in the CBI Model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" y="1524000"/>
            <a:ext cx="6800227" cy="48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334" y="183740"/>
            <a:ext cx="8001000" cy="1143000"/>
          </a:xfrm>
        </p:spPr>
        <p:txBody>
          <a:bodyPr>
            <a:normAutofit fontScale="90000"/>
          </a:bodyPr>
          <a:lstStyle/>
          <a:p>
            <a:pPr marR="0" rtl="0"/>
            <a:r>
              <a:rPr lang="en-US" b="1" i="0" u="none" strike="noStrike" baseline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Data Flow Diagram in active case finding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7266" r="44696" b="87156"/>
          <a:stretch/>
        </p:blipFill>
        <p:spPr>
          <a:xfrm>
            <a:off x="390334" y="3668840"/>
            <a:ext cx="1045673" cy="1613023"/>
          </a:xfrm>
          <a:prstGeom prst="rect">
            <a:avLst/>
          </a:prstGeom>
        </p:spPr>
      </p:pic>
      <p:sp>
        <p:nvSpPr>
          <p:cNvPr id="21" name="Left Brace 20"/>
          <p:cNvSpPr/>
          <p:nvPr/>
        </p:nvSpPr>
        <p:spPr>
          <a:xfrm>
            <a:off x="1568982" y="1485901"/>
            <a:ext cx="387665" cy="5228793"/>
          </a:xfrm>
          <a:prstGeom prst="leftBrace">
            <a:avLst>
              <a:gd name="adj1" fmla="val 8333"/>
              <a:gd name="adj2" fmla="val 50194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104" y="1333667"/>
            <a:ext cx="6769130" cy="552433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/>
          <a:srcRect l="41908" b="36506"/>
          <a:stretch/>
        </p:blipFill>
        <p:spPr>
          <a:xfrm>
            <a:off x="88838" y="2487381"/>
            <a:ext cx="1606976" cy="118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R="0" rtl="0"/>
            <a:r>
              <a:rPr lang="en-US" b="1" i="0" u="none" strike="noStrike" baseline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Data Flow Diagram</a:t>
            </a:r>
          </a:p>
        </p:txBody>
      </p:sp>
      <p:pic>
        <p:nvPicPr>
          <p:cNvPr id="15" name="Picture 14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4" t="35810" r="28825" b="19418"/>
          <a:stretch/>
        </p:blipFill>
        <p:spPr bwMode="auto">
          <a:xfrm>
            <a:off x="4082403" y="1334109"/>
            <a:ext cx="879769" cy="1054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15075" y="1598617"/>
            <a:ext cx="1728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 Coordinator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33400" y="1827340"/>
            <a:ext cx="8001000" cy="4870234"/>
            <a:chOff x="711200" y="1827340"/>
            <a:chExt cx="10274300" cy="4870234"/>
          </a:xfrm>
        </p:grpSpPr>
        <p:pic>
          <p:nvPicPr>
            <p:cNvPr id="4" name="Picture 3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3" t="77374" r="70672" b="7569"/>
            <a:stretch/>
          </p:blipFill>
          <p:spPr bwMode="auto">
            <a:xfrm>
              <a:off x="960696" y="4302623"/>
              <a:ext cx="708597" cy="9237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5" name="Notched Right Arrow 4"/>
            <p:cNvSpPr/>
            <p:nvPr/>
          </p:nvSpPr>
          <p:spPr>
            <a:xfrm>
              <a:off x="1659592" y="4679529"/>
              <a:ext cx="738538" cy="24544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3" t="77374" r="70672" b="7569"/>
            <a:stretch/>
          </p:blipFill>
          <p:spPr bwMode="auto">
            <a:xfrm>
              <a:off x="2368838" y="4302623"/>
              <a:ext cx="708597" cy="92373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7" name="Notched Right Arrow 6"/>
            <p:cNvSpPr/>
            <p:nvPr/>
          </p:nvSpPr>
          <p:spPr>
            <a:xfrm>
              <a:off x="3066362" y="4679529"/>
              <a:ext cx="738538" cy="24544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3" t="77374" r="70672" b="7569"/>
            <a:stretch/>
          </p:blipFill>
          <p:spPr bwMode="auto">
            <a:xfrm>
              <a:off x="3798462" y="4302623"/>
              <a:ext cx="708597" cy="99532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9" name="Notched Right Arrow 8"/>
            <p:cNvSpPr/>
            <p:nvPr/>
          </p:nvSpPr>
          <p:spPr>
            <a:xfrm>
              <a:off x="4547815" y="4679529"/>
              <a:ext cx="738538" cy="24544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4" t="35810" r="28825" b="19418"/>
            <a:stretch/>
          </p:blipFill>
          <p:spPr bwMode="auto">
            <a:xfrm>
              <a:off x="6767657" y="4376229"/>
              <a:ext cx="883251" cy="98317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1" name="Picture 10" descr="http://www.futureofprivacy.org/wp-content/uploads/Advertising-Flow-Diagram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4" t="35810" r="28825" b="19418"/>
            <a:stretch/>
          </p:blipFill>
          <p:spPr bwMode="auto">
            <a:xfrm>
              <a:off x="8840362" y="3456420"/>
              <a:ext cx="794350" cy="88031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6142" y="2630754"/>
              <a:ext cx="1871812" cy="1403859"/>
            </a:xfrm>
            <a:prstGeom prst="rect">
              <a:avLst/>
            </a:prstGeom>
          </p:spPr>
        </p:pic>
        <p:sp>
          <p:nvSpPr>
            <p:cNvPr id="14" name="Notched Right Arrow 13"/>
            <p:cNvSpPr/>
            <p:nvPr/>
          </p:nvSpPr>
          <p:spPr>
            <a:xfrm rot="17341161">
              <a:off x="3961359" y="3960248"/>
              <a:ext cx="592641" cy="190474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43" t="77374" r="70672" b="7569"/>
            <a:stretch/>
          </p:blipFill>
          <p:spPr bwMode="auto">
            <a:xfrm>
              <a:off x="5240334" y="4314312"/>
              <a:ext cx="708597" cy="99532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7" name="Notched Right Arrow 16"/>
            <p:cNvSpPr/>
            <p:nvPr/>
          </p:nvSpPr>
          <p:spPr>
            <a:xfrm>
              <a:off x="6000329" y="4691218"/>
              <a:ext cx="738538" cy="24544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4" t="35810" r="28825" b="19418"/>
            <a:stretch/>
          </p:blipFill>
          <p:spPr bwMode="auto">
            <a:xfrm>
              <a:off x="8289604" y="5689382"/>
              <a:ext cx="819992" cy="9407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9" name="Picture 18" descr="http://www.futureofprivacy.org/wp-content/uploads/Advertising-Flow-Diagram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84" t="35810" r="28825" b="19418"/>
            <a:stretch/>
          </p:blipFill>
          <p:spPr bwMode="auto">
            <a:xfrm>
              <a:off x="6494491" y="2885522"/>
              <a:ext cx="900155" cy="9595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>
              <a:off x="711200" y="2514600"/>
              <a:ext cx="10274300" cy="418297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51238" y="4211888"/>
              <a:ext cx="276472" cy="420784"/>
            </a:xfrm>
            <a:prstGeom prst="rect">
              <a:avLst/>
            </a:prstGeom>
          </p:spPr>
        </p:pic>
        <p:sp>
          <p:nvSpPr>
            <p:cNvPr id="23" name="Notched Right Arrow 22"/>
            <p:cNvSpPr/>
            <p:nvPr/>
          </p:nvSpPr>
          <p:spPr>
            <a:xfrm rot="887886" flipV="1">
              <a:off x="4339144" y="5641226"/>
              <a:ext cx="3733668" cy="121435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Notched Right Arrow 23"/>
            <p:cNvSpPr/>
            <p:nvPr/>
          </p:nvSpPr>
          <p:spPr>
            <a:xfrm rot="2557849" flipV="1">
              <a:off x="7354960" y="5444245"/>
              <a:ext cx="1006601" cy="139115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Notched Right Arrow 26"/>
            <p:cNvSpPr/>
            <p:nvPr/>
          </p:nvSpPr>
          <p:spPr>
            <a:xfrm flipV="1">
              <a:off x="5204946" y="3299476"/>
              <a:ext cx="1203126" cy="198744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ched Right Arrow 27"/>
            <p:cNvSpPr/>
            <p:nvPr/>
          </p:nvSpPr>
          <p:spPr>
            <a:xfrm rot="20467515" flipV="1">
              <a:off x="7350633" y="4109142"/>
              <a:ext cx="1502117" cy="17309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Notched Right Arrow 28"/>
            <p:cNvSpPr/>
            <p:nvPr/>
          </p:nvSpPr>
          <p:spPr>
            <a:xfrm rot="5400000" flipV="1">
              <a:off x="6691403" y="3924380"/>
              <a:ext cx="632490" cy="165772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Bent-Up Arrow 30"/>
            <p:cNvSpPr/>
            <p:nvPr/>
          </p:nvSpPr>
          <p:spPr>
            <a:xfrm flipV="1">
              <a:off x="6747879" y="1827340"/>
              <a:ext cx="1052938" cy="41767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Bent-Up Arrow 31"/>
            <p:cNvSpPr/>
            <p:nvPr/>
          </p:nvSpPr>
          <p:spPr>
            <a:xfrm flipH="1" flipV="1">
              <a:off x="4224454" y="1841256"/>
              <a:ext cx="1087100" cy="41767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17017" y="3868154"/>
              <a:ext cx="913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ACF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930401" y="3690405"/>
              <a:ext cx="1727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Community Chairman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90629" y="5372308"/>
              <a:ext cx="1814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Supervisor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39649" y="3896578"/>
              <a:ext cx="1482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Monitor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611135" y="4568171"/>
              <a:ext cx="190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CBI Field Coordinator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848317" y="2883336"/>
              <a:ext cx="1963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Psychosocial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063220" y="5602145"/>
              <a:ext cx="1922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Administrator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848350" y="2541445"/>
              <a:ext cx="2266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IT Coordinator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669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296" y="76200"/>
            <a:ext cx="8229600" cy="1143000"/>
          </a:xfrm>
        </p:spPr>
        <p:txBody>
          <a:bodyPr>
            <a:normAutofit/>
          </a:bodyPr>
          <a:lstStyle/>
          <a:p>
            <a:pPr marR="0" rtl="0"/>
            <a:r>
              <a:rPr lang="en-US" b="1" i="0" u="none" strike="noStrike" baseline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Indicators Collection Forms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2657"/>
            <a:ext cx="7886700" cy="474361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rtl="0">
              <a:buNone/>
            </a:pPr>
            <a:r>
              <a:rPr lang="en-US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Paper Forms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40" t="1261" r="11826" b="2535"/>
          <a:stretch/>
        </p:blipFill>
        <p:spPr>
          <a:xfrm>
            <a:off x="1220205" y="1729946"/>
            <a:ext cx="6563783" cy="51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5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Origin and spread of Ebola: The </a:t>
            </a:r>
            <a:r>
              <a:rPr lang="en-US" b="1" dirty="0" err="1" smtClean="0">
                <a:solidFill>
                  <a:srgbClr val="0000FF"/>
                </a:solidFill>
              </a:rPr>
              <a:t>Kissi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23" y="1752600"/>
            <a:ext cx="4076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27072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marR="0" rtl="0"/>
            <a:r>
              <a:rPr lang="en-US" b="1" i="0" u="none" strike="noStrike" baseline="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Indicators Collection Forms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81928"/>
            <a:ext cx="7886700" cy="485089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rtl="0">
              <a:buNone/>
            </a:pPr>
            <a:r>
              <a:rPr lang="en-US" i="0" u="none" strike="noStrike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Mobile App (Online)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98" t="1946" r="3245" b="7475"/>
          <a:stretch/>
        </p:blipFill>
        <p:spPr>
          <a:xfrm>
            <a:off x="628650" y="1816444"/>
            <a:ext cx="7610218" cy="47476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03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WHO Districts Cases Summary Report For November 1 to December 5, 2014 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962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2667000" y="2590800"/>
            <a:ext cx="381000" cy="2438400"/>
          </a:xfrm>
          <a:prstGeom prst="rect">
            <a:avLst/>
          </a:prstGeom>
          <a:noFill/>
          <a:ln w="38100">
            <a:solidFill>
              <a:srgbClr val="0A1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86000" y="2590800"/>
            <a:ext cx="3810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86000" y="5029200"/>
            <a:ext cx="1143000" cy="457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UNDP Districts Cases Summary Report For the Month of November 2014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7924800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124200" y="2514600"/>
            <a:ext cx="381000" cy="2438400"/>
          </a:xfrm>
          <a:prstGeom prst="rect">
            <a:avLst/>
          </a:prstGeom>
          <a:noFill/>
          <a:ln w="38100">
            <a:solidFill>
              <a:srgbClr val="0A1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43200" y="2514600"/>
            <a:ext cx="381000" cy="2438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43200" y="4953000"/>
            <a:ext cx="1066800" cy="457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0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Montserrado</a:t>
            </a:r>
            <a:r>
              <a:rPr lang="en-US" b="1" dirty="0">
                <a:solidFill>
                  <a:srgbClr val="0000FF"/>
                </a:solidFill>
              </a:rPr>
              <a:t> County Cases Summary Report For January 28, 2015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41813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72400" y="2209800"/>
            <a:ext cx="914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0" y="5091545"/>
            <a:ext cx="999027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90800" y="5066730"/>
            <a:ext cx="999027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0" y="5066730"/>
            <a:ext cx="2057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Success stories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Averting transmissions in communities that the model was implemented: Caldwell, West Point, New </a:t>
            </a:r>
            <a:r>
              <a:rPr lang="en-US" sz="2400" dirty="0" err="1" smtClean="0"/>
              <a:t>Kru</a:t>
            </a:r>
            <a:r>
              <a:rPr lang="en-US" sz="2400" dirty="0" smtClean="0"/>
              <a:t> Town</a:t>
            </a:r>
          </a:p>
          <a:p>
            <a:r>
              <a:rPr lang="en-US" sz="2400" dirty="0" smtClean="0"/>
              <a:t>Rapidly controlling Outbreak: Popo Peach Outbreak, </a:t>
            </a:r>
            <a:r>
              <a:rPr lang="en-US" sz="2400" dirty="0" err="1" smtClean="0"/>
              <a:t>Zuma</a:t>
            </a:r>
            <a:r>
              <a:rPr lang="en-US" sz="2400" dirty="0" smtClean="0"/>
              <a:t> Town, La Joy (Muslim Population)</a:t>
            </a:r>
          </a:p>
          <a:p>
            <a:r>
              <a:rPr lang="en-US" sz="2400" dirty="0" smtClean="0"/>
              <a:t>Successful community-led quarantine in the following communities: Central Monrovia, Soul clinic, ELWA, Caldwell North Road</a:t>
            </a:r>
          </a:p>
          <a:p>
            <a:r>
              <a:rPr lang="en-US" sz="2400" dirty="0" smtClean="0"/>
              <a:t>Successful re-integration in the following communities: Soul clinic, </a:t>
            </a:r>
            <a:r>
              <a:rPr lang="en-US" sz="2400" dirty="0" err="1" smtClean="0"/>
              <a:t>Ashmund</a:t>
            </a:r>
            <a:r>
              <a:rPr lang="en-US" sz="2400" dirty="0" smtClean="0"/>
              <a:t> Street</a:t>
            </a:r>
          </a:p>
          <a:p>
            <a:r>
              <a:rPr lang="en-US" sz="2400" dirty="0" smtClean="0"/>
              <a:t>Data driven policy decisions: (1) Percentage of sick needing non-</a:t>
            </a:r>
            <a:r>
              <a:rPr lang="en-US" sz="2400" dirty="0" err="1" smtClean="0"/>
              <a:t>ebola</a:t>
            </a:r>
            <a:r>
              <a:rPr lang="en-US" sz="2400" dirty="0" smtClean="0"/>
              <a:t> care, (2) percent of unsafe burials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0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Epidemiology-surveillance tools for getting to zero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Enhancing the road to Zero Cases: Integrated surveillance system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>
            <a:off x="1143000" y="2514600"/>
            <a:ext cx="6743700" cy="914400"/>
          </a:xfrm>
          <a:prstGeom prst="blockArc">
            <a:avLst>
              <a:gd name="adj1" fmla="val 10648162"/>
              <a:gd name="adj2" fmla="val 152476"/>
              <a:gd name="adj3" fmla="val 262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057399" y="3623073"/>
            <a:ext cx="4800599" cy="12537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Case Detection</a:t>
            </a:r>
            <a:endParaRPr lang="en-US" sz="3600" dirty="0"/>
          </a:p>
        </p:txBody>
      </p:sp>
      <p:sp>
        <p:nvSpPr>
          <p:cNvPr id="6" name="Down Arrow 5"/>
          <p:cNvSpPr/>
          <p:nvPr/>
        </p:nvSpPr>
        <p:spPr>
          <a:xfrm rot="1588493">
            <a:off x="6225551" y="2506221"/>
            <a:ext cx="771004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19295705">
            <a:off x="1868247" y="2460383"/>
            <a:ext cx="848434" cy="1158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099213" y="2486360"/>
            <a:ext cx="831273" cy="1106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1798956"/>
            <a:ext cx="2723578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Case Investigation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12983" y="1798956"/>
            <a:ext cx="2193486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Contact Tracing 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28186" y="1922066"/>
            <a:ext cx="2864887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Active Case Finding</a:t>
            </a:r>
            <a:endParaRPr lang="en-US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1314449" y="5514109"/>
            <a:ext cx="64008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Epi</a:t>
            </a:r>
            <a:r>
              <a:rPr lang="en-US" sz="3600" dirty="0" smtClean="0"/>
              <a:t>-data management</a:t>
            </a:r>
            <a:endParaRPr lang="en-US" sz="3600" dirty="0"/>
          </a:p>
        </p:txBody>
      </p:sp>
      <p:sp>
        <p:nvSpPr>
          <p:cNvPr id="13" name="Down Arrow 12"/>
          <p:cNvSpPr/>
          <p:nvPr/>
        </p:nvSpPr>
        <p:spPr>
          <a:xfrm>
            <a:off x="5334000" y="4828170"/>
            <a:ext cx="533400" cy="6859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3175947" y="4928824"/>
            <a:ext cx="68593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7799" y="2644724"/>
            <a:ext cx="1124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ETUs</a:t>
            </a:r>
          </a:p>
          <a:p>
            <a:r>
              <a:rPr lang="en-US" sz="2000" b="1" dirty="0" smtClean="0"/>
              <a:t> walk-ins</a:t>
            </a:r>
            <a:endParaRPr lang="en-US" sz="2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838198" y="1066800"/>
            <a:ext cx="7467601" cy="5524313"/>
            <a:chOff x="650035" y="533400"/>
            <a:chExt cx="8084445" cy="6248400"/>
          </a:xfrm>
        </p:grpSpPr>
        <p:sp>
          <p:nvSpPr>
            <p:cNvPr id="3" name="Block Arc 2"/>
            <p:cNvSpPr/>
            <p:nvPr/>
          </p:nvSpPr>
          <p:spPr>
            <a:xfrm rot="5400000">
              <a:off x="4187797" y="1737393"/>
              <a:ext cx="2595142" cy="2436338"/>
            </a:xfrm>
            <a:prstGeom prst="blockArc">
              <a:avLst>
                <a:gd name="adj1" fmla="val 11293511"/>
                <a:gd name="adj2" fmla="val 0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" name="Block Arc 3"/>
            <p:cNvSpPr/>
            <p:nvPr/>
          </p:nvSpPr>
          <p:spPr>
            <a:xfrm rot="16200000">
              <a:off x="1332873" y="1630532"/>
              <a:ext cx="2508927" cy="2736270"/>
            </a:xfrm>
            <a:prstGeom prst="blockArc">
              <a:avLst>
                <a:gd name="adj1" fmla="val 10529411"/>
                <a:gd name="adj2" fmla="val 220941"/>
                <a:gd name="adj3" fmla="val 1739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834433" y="3166307"/>
              <a:ext cx="2517780" cy="13854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Case Investigators</a:t>
              </a:r>
              <a:endParaRPr lang="en-US" sz="2400" b="1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2707346" y="5461318"/>
              <a:ext cx="3387316" cy="48228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/>
                <a:t>Contact Tracing</a:t>
              </a:r>
              <a:endParaRPr lang="en-US" sz="2000" b="1" dirty="0"/>
            </a:p>
          </p:txBody>
        </p:sp>
        <p:sp>
          <p:nvSpPr>
            <p:cNvPr id="10" name="Flowchart: Decision 9"/>
            <p:cNvSpPr/>
            <p:nvPr/>
          </p:nvSpPr>
          <p:spPr>
            <a:xfrm>
              <a:off x="2707347" y="1219200"/>
              <a:ext cx="2779052" cy="1736362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Active Case Finder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3536" y="2401650"/>
              <a:ext cx="18902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Community dead:</a:t>
              </a:r>
            </a:p>
            <a:p>
              <a:r>
                <a:rPr lang="en-US" b="1" dirty="0" smtClean="0"/>
                <a:t> pick up without</a:t>
              </a:r>
            </a:p>
            <a:p>
              <a:r>
                <a:rPr lang="en-US" b="1" dirty="0" smtClean="0"/>
                <a:t>investigation</a:t>
              </a:r>
              <a:endParaRPr lang="en-US" b="1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50035" y="533400"/>
              <a:ext cx="8084445" cy="685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/>
                <a:t>Secret burials (2)Hidden sick (3) Hidden contacts</a:t>
              </a:r>
              <a:endParaRPr lang="en-US" sz="24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07347" y="4582391"/>
              <a:ext cx="2898031" cy="4364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Investigate 100% Case</a:t>
              </a:r>
              <a:endParaRPr lang="en-US" b="1" dirty="0"/>
            </a:p>
          </p:txBody>
        </p:sp>
        <p:sp>
          <p:nvSpPr>
            <p:cNvPr id="17" name="Right Arrow 16"/>
            <p:cNvSpPr/>
            <p:nvPr/>
          </p:nvSpPr>
          <p:spPr>
            <a:xfrm rot="5400000">
              <a:off x="4007845" y="5041504"/>
              <a:ext cx="442509" cy="3971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5400000">
              <a:off x="4057649" y="6016332"/>
              <a:ext cx="419101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07347" y="6378283"/>
              <a:ext cx="3387314" cy="4035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100% contacts follow-up</a:t>
              </a:r>
              <a:endParaRPr lang="en-US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7799" y="76201"/>
            <a:ext cx="889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Importance of Integrated Case Detection</a:t>
            </a:r>
          </a:p>
        </p:txBody>
      </p:sp>
    </p:spTree>
    <p:extLst>
      <p:ext uri="{BB962C8B-B14F-4D97-AF65-F5344CB8AC3E}">
        <p14:creationId xmlns:p14="http://schemas.microsoft.com/office/powerpoint/2010/main" val="30341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Case Detection: Catalyst for Zero Cases of EVD in </a:t>
            </a:r>
            <a:r>
              <a:rPr lang="en-US" b="1" dirty="0" err="1" smtClean="0">
                <a:solidFill>
                  <a:srgbClr val="0000FF"/>
                </a:solidFill>
              </a:rPr>
              <a:t>Montserrado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66800" y="1600200"/>
            <a:ext cx="0" cy="4800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914400" y="6192983"/>
            <a:ext cx="8094641" cy="554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1302327" y="2400508"/>
            <a:ext cx="7187168" cy="3646999"/>
          </a:xfrm>
          <a:custGeom>
            <a:avLst/>
            <a:gdLst>
              <a:gd name="connsiteX0" fmla="*/ 0 w 7872968"/>
              <a:gd name="connsiteY0" fmla="*/ 2792643 h 2792643"/>
              <a:gd name="connsiteX1" fmla="*/ 2826327 w 7872968"/>
              <a:gd name="connsiteY1" fmla="*/ 7879 h 2792643"/>
              <a:gd name="connsiteX2" fmla="*/ 5140036 w 7872968"/>
              <a:gd name="connsiteY2" fmla="*/ 1961370 h 2792643"/>
              <a:gd name="connsiteX3" fmla="*/ 7592291 w 7872968"/>
              <a:gd name="connsiteY3" fmla="*/ 2183043 h 2792643"/>
              <a:gd name="connsiteX4" fmla="*/ 7716982 w 7872968"/>
              <a:gd name="connsiteY4" fmla="*/ 2183043 h 2792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72968" h="2792643">
                <a:moveTo>
                  <a:pt x="0" y="2792643"/>
                </a:moveTo>
                <a:cubicBezTo>
                  <a:pt x="984827" y="1469533"/>
                  <a:pt x="1969654" y="146424"/>
                  <a:pt x="2826327" y="7879"/>
                </a:cubicBezTo>
                <a:cubicBezTo>
                  <a:pt x="3683000" y="-130666"/>
                  <a:pt x="4345709" y="1598843"/>
                  <a:pt x="5140036" y="1961370"/>
                </a:cubicBezTo>
                <a:cubicBezTo>
                  <a:pt x="5934363" y="2323897"/>
                  <a:pt x="7162800" y="2146098"/>
                  <a:pt x="7592291" y="2183043"/>
                </a:cubicBezTo>
                <a:cubicBezTo>
                  <a:pt x="8021782" y="2219988"/>
                  <a:pt x="7869382" y="2201515"/>
                  <a:pt x="7716982" y="218304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81745" y="1524000"/>
            <a:ext cx="1578251" cy="76944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ETU</a:t>
            </a:r>
            <a:endParaRPr lang="en-US" sz="4400" dirty="0"/>
          </a:p>
        </p:txBody>
      </p:sp>
      <p:sp>
        <p:nvSpPr>
          <p:cNvPr id="13" name="Down Arrow 12"/>
          <p:cNvSpPr/>
          <p:nvPr/>
        </p:nvSpPr>
        <p:spPr>
          <a:xfrm>
            <a:off x="6629400" y="3886200"/>
            <a:ext cx="152400" cy="1362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8458200" y="4830958"/>
            <a:ext cx="152400" cy="1362025"/>
          </a:xfrm>
          <a:prstGeom prst="downArrow">
            <a:avLst/>
          </a:prstGeom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endCxn id="14" idx="1"/>
          </p:cNvCxnSpPr>
          <p:nvPr/>
        </p:nvCxnSpPr>
        <p:spPr>
          <a:xfrm>
            <a:off x="6781800" y="5248225"/>
            <a:ext cx="1676400" cy="868558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" idx="0"/>
            <a:endCxn id="14" idx="0"/>
          </p:cNvCxnSpPr>
          <p:nvPr/>
        </p:nvCxnSpPr>
        <p:spPr>
          <a:xfrm>
            <a:off x="6705600" y="3886200"/>
            <a:ext cx="1828800" cy="9447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35999" y="3239869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Case Detection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38384" y="5731408"/>
            <a:ext cx="1314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Zero Cases</a:t>
            </a:r>
            <a:endParaRPr lang="en-US" sz="20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1828800" y="6116783"/>
            <a:ext cx="0" cy="207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38400" y="6144491"/>
            <a:ext cx="0" cy="207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56709" y="6158346"/>
            <a:ext cx="0" cy="207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91000" y="6089073"/>
            <a:ext cx="0" cy="207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638800" y="6116782"/>
            <a:ext cx="0" cy="207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610600" y="6089073"/>
            <a:ext cx="0" cy="20781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60136" y="6488668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135272" y="6488668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126041" y="6511820"/>
            <a:ext cx="66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Sept.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913233" y="648866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Oct.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354106" y="6461143"/>
            <a:ext cx="59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Nov.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325906" y="6452029"/>
            <a:ext cx="58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Feb.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547296" y="1845632"/>
            <a:ext cx="2234503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Case Detection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4060" y="3124200"/>
            <a:ext cx="94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# of </a:t>
            </a:r>
          </a:p>
          <a:p>
            <a:r>
              <a:rPr lang="en-US" sz="2000" b="1" dirty="0" smtClean="0"/>
              <a:t>Cases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732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019443"/>
              </p:ext>
            </p:extLst>
          </p:nvPr>
        </p:nvGraphicFramePr>
        <p:xfrm>
          <a:off x="342899" y="1219200"/>
          <a:ext cx="8229600" cy="531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566021"/>
              </p:ext>
            </p:extLst>
          </p:nvPr>
        </p:nvGraphicFramePr>
        <p:xfrm>
          <a:off x="1600200" y="1295400"/>
          <a:ext cx="3810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Contacts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 Tracers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3692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074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Contact Tracing Complemented 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Community S</a:t>
            </a:r>
            <a:r>
              <a:rPr lang="en-US" sz="2800" b="1" dirty="0" smtClean="0">
                <a:solidFill>
                  <a:srgbClr val="0000FF"/>
                </a:solidFill>
              </a:rPr>
              <a:t>urveillance</a:t>
            </a:r>
          </a:p>
        </p:txBody>
      </p:sp>
    </p:spTree>
    <p:extLst>
      <p:ext uri="{BB962C8B-B14F-4D97-AF65-F5344CB8AC3E}">
        <p14:creationId xmlns:p14="http://schemas.microsoft.com/office/powerpoint/2010/main" val="15451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>
                <a:solidFill>
                  <a:srgbClr val="0000FF"/>
                </a:solidFill>
              </a:rPr>
              <a:t>EVD situation in </a:t>
            </a:r>
            <a:r>
              <a:rPr lang="en-US" dirty="0" smtClean="0">
                <a:solidFill>
                  <a:srgbClr val="0000FF"/>
                </a:solidFill>
              </a:rPr>
              <a:t>Liberia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5410200"/>
          </a:xfrm>
        </p:spPr>
        <p:txBody>
          <a:bodyPr>
            <a:noAutofit/>
          </a:bodyPr>
          <a:lstStyle/>
          <a:p>
            <a:r>
              <a:rPr lang="en-US" sz="2800" dirty="0" smtClean="0"/>
              <a:t>Liberia: Shifted from 49% of total cases (6,500 of total of 13,200) in September, 2014 (peak of epidemic) to 39% (9712 of </a:t>
            </a:r>
            <a:r>
              <a:rPr lang="en-US" sz="2800" dirty="0" smtClean="0">
                <a:latin typeface="Lato"/>
              </a:rPr>
              <a:t>25178</a:t>
            </a:r>
            <a:r>
              <a:rPr lang="en-US" sz="2800" dirty="0" smtClean="0"/>
              <a:t>) </a:t>
            </a:r>
            <a:r>
              <a:rPr lang="en-US" sz="2800" dirty="0"/>
              <a:t>of </a:t>
            </a:r>
            <a:r>
              <a:rPr lang="en-US" sz="2800" dirty="0" smtClean="0"/>
              <a:t>total cases. (March 31,2015)</a:t>
            </a:r>
          </a:p>
          <a:p>
            <a:r>
              <a:rPr lang="en-US" sz="2800" dirty="0" smtClean="0"/>
              <a:t>Liberia: highest death toll: </a:t>
            </a:r>
            <a:r>
              <a:rPr lang="en-US" sz="2800" dirty="0" smtClean="0">
                <a:solidFill>
                  <a:srgbClr val="002060"/>
                </a:solidFill>
              </a:rPr>
              <a:t>4332 of </a:t>
            </a:r>
            <a:r>
              <a:rPr lang="en-US" sz="2800" dirty="0" smtClean="0">
                <a:latin typeface="Lato"/>
              </a:rPr>
              <a:t>10445</a:t>
            </a:r>
            <a:r>
              <a:rPr lang="en-US" sz="2800" dirty="0" smtClean="0"/>
              <a:t> (41.4%)</a:t>
            </a:r>
            <a:endParaRPr lang="en-US" sz="2800" dirty="0"/>
          </a:p>
          <a:p>
            <a:r>
              <a:rPr lang="en-US" sz="2800" dirty="0" smtClean="0"/>
              <a:t>  </a:t>
            </a:r>
            <a:r>
              <a:rPr lang="en-US" sz="2800" dirty="0" err="1" smtClean="0"/>
              <a:t>Montserrado</a:t>
            </a:r>
            <a:r>
              <a:rPr lang="en-US" sz="2800" dirty="0" smtClean="0"/>
              <a:t> County: Most densely populated county (Monrovia-Capital City):</a:t>
            </a:r>
          </a:p>
          <a:p>
            <a:r>
              <a:rPr lang="en-US" sz="2800" dirty="0" smtClean="0"/>
              <a:t>1. Accounted for about </a:t>
            </a:r>
            <a:r>
              <a:rPr lang="en-US" sz="2800" dirty="0"/>
              <a:t>50% of Liberia’s reported </a:t>
            </a:r>
            <a:r>
              <a:rPr lang="en-US" sz="2800" dirty="0" smtClean="0"/>
              <a:t>cases and deaths: </a:t>
            </a:r>
          </a:p>
          <a:p>
            <a:r>
              <a:rPr lang="en-US" sz="2800" dirty="0" smtClean="0"/>
              <a:t>2. 1/3 of the population </a:t>
            </a:r>
            <a:r>
              <a:rPr lang="en-US" sz="2800" dirty="0"/>
              <a:t>of </a:t>
            </a:r>
            <a:r>
              <a:rPr lang="en-US" sz="2800" dirty="0" smtClean="0"/>
              <a:t>3.5  </a:t>
            </a:r>
            <a:r>
              <a:rPr lang="en-US" sz="2800" dirty="0"/>
              <a:t>million </a:t>
            </a:r>
            <a:r>
              <a:rPr lang="en-US" sz="2800" dirty="0" smtClean="0"/>
              <a:t>Liberians</a:t>
            </a:r>
          </a:p>
          <a:p>
            <a:r>
              <a:rPr lang="en-US" sz="2800" dirty="0" smtClean="0"/>
              <a:t> 3. Challenges: densely </a:t>
            </a:r>
            <a:r>
              <a:rPr lang="en-US" sz="2800" dirty="0"/>
              <a:t>populated urban and </a:t>
            </a:r>
            <a:r>
              <a:rPr lang="en-US" sz="2800" dirty="0" err="1"/>
              <a:t>peri</a:t>
            </a:r>
            <a:r>
              <a:rPr lang="en-US" sz="2800" dirty="0"/>
              <a:t>-urban </a:t>
            </a:r>
            <a:r>
              <a:rPr lang="en-US" sz="2800" dirty="0" smtClean="0"/>
              <a:t>slums (West </a:t>
            </a:r>
            <a:r>
              <a:rPr lang="en-US" sz="2800" dirty="0"/>
              <a:t>Point, New </a:t>
            </a:r>
            <a:r>
              <a:rPr lang="en-US" sz="2800" dirty="0" err="1"/>
              <a:t>Kru</a:t>
            </a:r>
            <a:r>
              <a:rPr lang="en-US" sz="2800" dirty="0"/>
              <a:t> </a:t>
            </a:r>
            <a:r>
              <a:rPr lang="en-US" sz="2800" dirty="0" smtClean="0"/>
              <a:t>Town):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10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382000" cy="9144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Local and International partnerships supported Community Initiative 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7" y="1371600"/>
            <a:ext cx="6553200" cy="40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2506" y="1524000"/>
            <a:ext cx="21023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1.Center for Disease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Control (CDC)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2. USAID-DART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 (Donor)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3. NIH (Prevail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Vaccine)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7772400" cy="1362075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Keeping Liberia at Zero </a:t>
            </a:r>
            <a:r>
              <a:rPr lang="en-US" dirty="0" smtClean="0">
                <a:solidFill>
                  <a:srgbClr val="0000FF"/>
                </a:solidFill>
              </a:rPr>
              <a:t/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Cases </a:t>
            </a:r>
            <a:r>
              <a:rPr lang="en-US" dirty="0">
                <a:solidFill>
                  <a:srgbClr val="0000FF"/>
                </a:solidFill>
              </a:rPr>
              <a:t>of Ebola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58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4" y="228600"/>
            <a:ext cx="8998526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Intensive response to Increase suspected cases: No Zero Suspected Cases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4" y="1708440"/>
            <a:ext cx="5404762" cy="40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50236" y="2022953"/>
            <a:ext cx="301877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Sources of suspected Cases</a:t>
            </a:r>
          </a:p>
          <a:p>
            <a:pPr marL="342900" indent="-342900">
              <a:buAutoNum type="arabicPeriod"/>
            </a:pPr>
            <a:r>
              <a:rPr lang="en-US" dirty="0" smtClean="0"/>
              <a:t>All known contacts of  </a:t>
            </a:r>
          </a:p>
          <a:p>
            <a:r>
              <a:rPr lang="en-US" dirty="0" smtClean="0"/>
              <a:t>Confirmed case (03/10/15)</a:t>
            </a:r>
          </a:p>
          <a:p>
            <a:r>
              <a:rPr lang="en-US" dirty="0" smtClean="0"/>
              <a:t>2. Missed contacts that may</a:t>
            </a:r>
          </a:p>
          <a:p>
            <a:r>
              <a:rPr lang="en-US" dirty="0"/>
              <a:t> </a:t>
            </a:r>
            <a:r>
              <a:rPr lang="en-US" dirty="0" smtClean="0"/>
              <a:t>   have died in the community</a:t>
            </a:r>
          </a:p>
          <a:p>
            <a:r>
              <a:rPr lang="en-US" dirty="0" smtClean="0"/>
              <a:t>3. Triage from HFs</a:t>
            </a:r>
          </a:p>
          <a:p>
            <a:r>
              <a:rPr lang="en-US" dirty="0" smtClean="0"/>
              <a:t>4. Fever Cases from schools</a:t>
            </a:r>
          </a:p>
          <a:p>
            <a:r>
              <a:rPr lang="en-US" dirty="0" smtClean="0"/>
              <a:t>5. Survival infecting </a:t>
            </a:r>
          </a:p>
          <a:p>
            <a:r>
              <a:rPr lang="en-US" dirty="0" smtClean="0"/>
              <a:t>Partners through sexual</a:t>
            </a:r>
          </a:p>
          <a:p>
            <a:r>
              <a:rPr lang="en-US" dirty="0" smtClean="0"/>
              <a:t>Intercourse (90 days???)</a:t>
            </a:r>
          </a:p>
          <a:p>
            <a:pPr marL="342900" indent="-342900">
              <a:buAutoNum type="arabicPeriod" startAt="6"/>
            </a:pPr>
            <a:r>
              <a:rPr lang="en-US" dirty="0" smtClean="0"/>
              <a:t>Secret/community</a:t>
            </a:r>
          </a:p>
          <a:p>
            <a:r>
              <a:rPr lang="en-US" dirty="0"/>
              <a:t> </a:t>
            </a:r>
            <a:r>
              <a:rPr lang="en-US" dirty="0" smtClean="0"/>
              <a:t>    burials</a:t>
            </a:r>
          </a:p>
          <a:p>
            <a:r>
              <a:rPr lang="en-US" dirty="0" smtClean="0"/>
              <a:t>7. Robbery of ETUS ????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5750719"/>
            <a:ext cx="8424658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Strong Collaboration in the sectors among: ACF: CT: CI: ETU/Laboratories- Normal Health Services (Non-</a:t>
            </a:r>
            <a:r>
              <a:rPr lang="en-US" sz="2000" b="1" dirty="0" err="1" smtClean="0"/>
              <a:t>ebola</a:t>
            </a:r>
            <a:r>
              <a:rPr lang="en-US" sz="2000" b="1" dirty="0" smtClean="0"/>
              <a:t> illnesses- incentive to pull people out/suspected </a:t>
            </a:r>
            <a:r>
              <a:rPr lang="en-US" sz="2000" b="1" dirty="0" err="1" smtClean="0"/>
              <a:t>ebola</a:t>
            </a:r>
            <a:r>
              <a:rPr lang="en-US" sz="2000" b="1" dirty="0" smtClean="0"/>
              <a:t> cases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012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806104"/>
              </p:ext>
            </p:extLst>
          </p:nvPr>
        </p:nvGraphicFramePr>
        <p:xfrm>
          <a:off x="191070" y="1143000"/>
          <a:ext cx="8648130" cy="5462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458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EVD SURVIVORS DISCHARGED FROM ETUs PER COUNTY </a:t>
            </a: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December 2014-March 2015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5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7848600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The three major premises to guide Surveillance Approach in </a:t>
            </a:r>
            <a:r>
              <a:rPr lang="en-US" dirty="0" err="1" smtClean="0">
                <a:solidFill>
                  <a:srgbClr val="0000FF"/>
                </a:solidFill>
              </a:rPr>
              <a:t>Montserrado</a:t>
            </a:r>
            <a:r>
              <a:rPr lang="en-US" dirty="0" smtClean="0">
                <a:solidFill>
                  <a:srgbClr val="0000FF"/>
                </a:solidFill>
              </a:rPr>
              <a:t> after the 42 days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2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b="1" dirty="0" smtClean="0">
                <a:solidFill>
                  <a:srgbClr val="0000FF"/>
                </a:solidFill>
              </a:rPr>
              <a:t>#1.At the expiration of the 42 days of Zero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 Confirmed cases, no human in Liberia should 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b="1" dirty="0" smtClean="0">
                <a:solidFill>
                  <a:srgbClr val="0000FF"/>
                </a:solidFill>
              </a:rPr>
              <a:t>harbor and transmit the EVD to another person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a. We have not established an animal to man transmission of EVD in Liberia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b. No Liberian who has not left for Guinea or Sierra Leon can pose a threat of EVD to another susceptible person in Liberia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c. WHAT WILL BE THE THREATS OF EVD? VISITORS FROM GUINEA AND SL WHO BECOME SYMPTOMATIC IN LIBERIA AND WERE NEVER DETECTED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6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12192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dirty="0" smtClean="0">
                <a:solidFill>
                  <a:srgbClr val="0000FF"/>
                </a:solidFill>
              </a:rPr>
              <a:t>An EVD outbreak in any of the 14 other counties can be contained in a short period of time</a:t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a. The human capacity and skills have been developed to contained the EVD in the other counties (Examples: </a:t>
            </a:r>
            <a:r>
              <a:rPr lang="en-US" dirty="0" err="1" smtClean="0"/>
              <a:t>Lofa</a:t>
            </a:r>
            <a:r>
              <a:rPr lang="en-US" dirty="0" smtClean="0"/>
              <a:t>, Bong, Cape Mount)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b. The population is more homogeneous and less mobile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c. Most villages and towns are rural and lack very dense population</a:t>
            </a:r>
          </a:p>
          <a:p>
            <a:pPr marL="0" indent="0">
              <a:buNone/>
            </a:pPr>
            <a:r>
              <a:rPr lang="en-US" dirty="0" smtClean="0"/>
              <a:t>d. The center of gravity for the response is easily identifiable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91600" cy="1219200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3100" b="1" dirty="0" smtClean="0">
                <a:solidFill>
                  <a:srgbClr val="0000FF"/>
                </a:solidFill>
              </a:rPr>
              <a:t>An outbreak in </a:t>
            </a:r>
            <a:r>
              <a:rPr lang="en-US" sz="3100" b="1" dirty="0" err="1" smtClean="0">
                <a:solidFill>
                  <a:srgbClr val="0000FF"/>
                </a:solidFill>
              </a:rPr>
              <a:t>Montserrado</a:t>
            </a:r>
            <a:r>
              <a:rPr lang="en-US" sz="3100" b="1" dirty="0" smtClean="0">
                <a:solidFill>
                  <a:srgbClr val="0000FF"/>
                </a:solidFill>
              </a:rPr>
              <a:t> County has the propensity to spread to other counties and reverse every gains we have made against the EVD</a:t>
            </a:r>
            <a:r>
              <a:rPr lang="en-US" sz="2700" b="1" dirty="0" smtClean="0">
                <a:solidFill>
                  <a:srgbClr val="0000FF"/>
                </a:solidFill>
              </a:rPr>
              <a:t>.</a:t>
            </a:r>
            <a:r>
              <a:rPr lang="en-US" sz="3600" b="1" dirty="0" smtClean="0">
                <a:solidFill>
                  <a:srgbClr val="0000FF"/>
                </a:solidFill>
              </a:rPr>
              <a:t/>
            </a:r>
            <a:br>
              <a:rPr lang="en-US" sz="3600" b="1" dirty="0" smtClean="0">
                <a:solidFill>
                  <a:srgbClr val="0000FF"/>
                </a:solidFill>
              </a:rPr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 a. The outbreak in </a:t>
            </a:r>
            <a:r>
              <a:rPr lang="en-US" dirty="0" err="1" smtClean="0"/>
              <a:t>Zuma</a:t>
            </a:r>
            <a:r>
              <a:rPr lang="en-US" dirty="0" smtClean="0"/>
              <a:t> Town (400 houses)  demonstrated the complexity of containment </a:t>
            </a:r>
          </a:p>
          <a:p>
            <a:r>
              <a:rPr lang="en-US" dirty="0" smtClean="0"/>
              <a:t> b. </a:t>
            </a:r>
            <a:r>
              <a:rPr lang="en-US" dirty="0" err="1" smtClean="0"/>
              <a:t>Zuma</a:t>
            </a:r>
            <a:r>
              <a:rPr lang="en-US" dirty="0" smtClean="0"/>
              <a:t> Town outbreak spread to </a:t>
            </a:r>
            <a:r>
              <a:rPr lang="en-US" dirty="0" err="1" smtClean="0"/>
              <a:t>Margibi</a:t>
            </a:r>
            <a:r>
              <a:rPr lang="en-US" dirty="0" smtClean="0"/>
              <a:t> and could have spread to </a:t>
            </a:r>
            <a:r>
              <a:rPr lang="en-US" dirty="0" err="1" smtClean="0"/>
              <a:t>Lofa</a:t>
            </a:r>
            <a:r>
              <a:rPr lang="en-US" dirty="0" smtClean="0"/>
              <a:t> and </a:t>
            </a:r>
            <a:r>
              <a:rPr lang="en-US" dirty="0" err="1" smtClean="0"/>
              <a:t>Bomi</a:t>
            </a:r>
            <a:r>
              <a:rPr lang="en-US" dirty="0" smtClean="0"/>
              <a:t> county</a:t>
            </a:r>
          </a:p>
          <a:p>
            <a:r>
              <a:rPr lang="en-US" dirty="0"/>
              <a:t>c</a:t>
            </a:r>
            <a:r>
              <a:rPr lang="en-US" dirty="0" smtClean="0"/>
              <a:t>. Most of the events of </a:t>
            </a:r>
            <a:r>
              <a:rPr lang="en-US" dirty="0" err="1" smtClean="0"/>
              <a:t>Zuma</a:t>
            </a:r>
            <a:r>
              <a:rPr lang="en-US" dirty="0" smtClean="0"/>
              <a:t> were under our control yet we could not stop it from escaping to </a:t>
            </a:r>
            <a:r>
              <a:rPr lang="en-US" dirty="0" err="1" smtClean="0"/>
              <a:t>Margibi</a:t>
            </a:r>
            <a:r>
              <a:rPr lang="en-US" dirty="0" smtClean="0"/>
              <a:t> (JF) and possibly </a:t>
            </a:r>
            <a:r>
              <a:rPr lang="en-US" dirty="0" err="1" smtClean="0"/>
              <a:t>Bomi</a:t>
            </a:r>
            <a:r>
              <a:rPr lang="en-US" dirty="0" smtClean="0"/>
              <a:t> (AB,HZ)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d. Highly heterogeneous and very mobile population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e. Densely populated urban slums concentrate and amplify the transmissions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f.  HCW: home treatment, poor triage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12652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Visitors from Guinea and SL poses the greatest EVD threats: challenges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76771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4724400" y="4800600"/>
            <a:ext cx="60960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597235" y="5002357"/>
            <a:ext cx="332510" cy="762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4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096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Visitors from Sierra Leon  and Guinea poses the greatest EVD threats: challenges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676400"/>
            <a:ext cx="846652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220691" y="5437909"/>
            <a:ext cx="304800" cy="6096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2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Current </a:t>
            </a:r>
            <a:r>
              <a:rPr lang="en-US" b="1" dirty="0" err="1" smtClean="0">
                <a:solidFill>
                  <a:srgbClr val="0000FF"/>
                </a:solidFill>
              </a:rPr>
              <a:t>Sitrep</a:t>
            </a:r>
            <a:r>
              <a:rPr lang="en-US" b="1" dirty="0" smtClean="0">
                <a:solidFill>
                  <a:srgbClr val="0000FF"/>
                </a:solidFill>
              </a:rPr>
              <a:t> of the Ebola Virus </a:t>
            </a:r>
            <a:endParaRPr lang="en-US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20420"/>
              </p:ext>
            </p:extLst>
          </p:nvPr>
        </p:nvGraphicFramePr>
        <p:xfrm>
          <a:off x="1066800" y="1598123"/>
          <a:ext cx="6934200" cy="4392394"/>
        </p:xfrm>
        <a:graphic>
          <a:graphicData uri="http://schemas.openxmlformats.org/drawingml/2006/table">
            <a:tbl>
              <a:tblPr/>
              <a:tblGrid>
                <a:gridCol w="1733550"/>
                <a:gridCol w="1733550"/>
                <a:gridCol w="1733550"/>
                <a:gridCol w="1733550"/>
              </a:tblGrid>
              <a:tr h="92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dirty="0">
                          <a:effectLst/>
                        </a:rPr>
                        <a:t>Country</a:t>
                      </a:r>
                    </a:p>
                  </a:txBody>
                  <a:tcPr marL="50569" marR="50569" marT="50569" marB="505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dirty="0">
                          <a:effectLst/>
                        </a:rPr>
                        <a:t>Total Cases (Suspected, Probable, and Confirmed)</a:t>
                      </a:r>
                    </a:p>
                  </a:txBody>
                  <a:tcPr marL="50569" marR="50569" marT="50569" marB="505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dirty="0">
                          <a:effectLst/>
                        </a:rPr>
                        <a:t>Laboratory-Confirmed Cases</a:t>
                      </a:r>
                    </a:p>
                  </a:txBody>
                  <a:tcPr marL="50569" marR="50569" marT="50569" marB="505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dirty="0">
                          <a:effectLst/>
                        </a:rPr>
                        <a:t>Total Deaths</a:t>
                      </a:r>
                    </a:p>
                  </a:txBody>
                  <a:tcPr marL="50569" marR="50569" marT="50569" marB="50569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849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>
                          <a:effectLst/>
                        </a:rPr>
                        <a:t>Guinea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</a:rPr>
                        <a:t>3492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</a:rPr>
                        <a:t>3068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</a:rPr>
                        <a:t>2314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79849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Liberia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9712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3151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4332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849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</a:rPr>
                        <a:t>Sierra Leone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>
                          <a:effectLst/>
                        </a:rPr>
                        <a:t>11974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</a:rPr>
                        <a:t>8545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</a:rPr>
                        <a:t>3799</a:t>
                      </a: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79849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  <a:latin typeface="Lato"/>
                        </a:rPr>
                        <a:t>Total</a:t>
                      </a:r>
                      <a:endParaRPr lang="en-US" sz="1800" b="0" dirty="0">
                        <a:effectLst/>
                      </a:endParaRP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  <a:latin typeface="Lato"/>
                        </a:rPr>
                        <a:t>25178</a:t>
                      </a:r>
                      <a:endParaRPr lang="en-US" sz="1800" b="0" dirty="0">
                        <a:effectLst/>
                      </a:endParaRP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>
                          <a:effectLst/>
                          <a:latin typeface="Lato"/>
                        </a:rPr>
                        <a:t>14764</a:t>
                      </a:r>
                      <a:endParaRPr lang="en-US" sz="1800" b="0">
                        <a:effectLst/>
                      </a:endParaRP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dirty="0">
                          <a:effectLst/>
                          <a:latin typeface="Lato"/>
                        </a:rPr>
                        <a:t>10445</a:t>
                      </a:r>
                      <a:endParaRPr lang="en-US" sz="1800" b="0" dirty="0">
                        <a:effectLst/>
                      </a:endParaRPr>
                    </a:p>
                  </a:txBody>
                  <a:tcPr marL="50569" marR="50569" marT="50569" marB="5056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1200" y="6248400"/>
            <a:ext cx="132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 CDC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90600" y="2819400"/>
            <a:ext cx="41910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21915" y="3505200"/>
            <a:ext cx="4191000" cy="457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31310" y="4343400"/>
            <a:ext cx="41910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49450" y="2863334"/>
            <a:ext cx="583814" cy="369332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87%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8144" y="3549134"/>
            <a:ext cx="764953" cy="369332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32.4%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8144" y="4423868"/>
            <a:ext cx="764953" cy="369332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71.4%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Most visitors from Guinea and SL will end up in </a:t>
            </a:r>
            <a:r>
              <a:rPr lang="en-US" b="1" dirty="0" err="1" smtClean="0">
                <a:solidFill>
                  <a:srgbClr val="0000FF"/>
                </a:solidFill>
              </a:rPr>
              <a:t>Montserrado</a:t>
            </a:r>
            <a:r>
              <a:rPr lang="en-US" b="1" dirty="0" smtClean="0">
                <a:solidFill>
                  <a:srgbClr val="0000FF"/>
                </a:solidFill>
              </a:rPr>
              <a:t>: challenges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478503"/>
            <a:ext cx="7000722" cy="461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9049" y="3508801"/>
            <a:ext cx="215373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Challenge:</a:t>
            </a:r>
          </a:p>
          <a:p>
            <a:r>
              <a:rPr lang="en-US" b="1" dirty="0" smtClean="0"/>
              <a:t>Tracking the</a:t>
            </a:r>
          </a:p>
          <a:p>
            <a:r>
              <a:rPr lang="en-US" b="1" dirty="0" smtClean="0"/>
              <a:t>Visitors in the </a:t>
            </a:r>
          </a:p>
          <a:p>
            <a:r>
              <a:rPr lang="en-US" b="1" dirty="0" smtClean="0"/>
              <a:t>Complex slum</a:t>
            </a:r>
          </a:p>
          <a:p>
            <a:r>
              <a:rPr lang="en-US" b="1" dirty="0" smtClean="0"/>
              <a:t>Communities.</a:t>
            </a:r>
          </a:p>
          <a:p>
            <a:r>
              <a:rPr lang="en-US" b="1" dirty="0" smtClean="0"/>
              <a:t>Tracking movements</a:t>
            </a:r>
          </a:p>
          <a:p>
            <a:r>
              <a:rPr lang="en-US" b="1" dirty="0" smtClean="0"/>
              <a:t>Of Taxi and </a:t>
            </a:r>
          </a:p>
          <a:p>
            <a:r>
              <a:rPr lang="en-US" b="1" dirty="0" smtClean="0"/>
              <a:t>Motorbikes</a:t>
            </a:r>
          </a:p>
          <a:p>
            <a:r>
              <a:rPr lang="en-US" b="1" dirty="0" smtClean="0"/>
              <a:t>Bringing visitors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5358" y="1477476"/>
            <a:ext cx="179510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Pull Factors:</a:t>
            </a:r>
          </a:p>
          <a:p>
            <a:r>
              <a:rPr lang="en-US" dirty="0" smtClean="0"/>
              <a:t>Relatives resides</a:t>
            </a:r>
          </a:p>
          <a:p>
            <a:r>
              <a:rPr lang="en-US" dirty="0" smtClean="0"/>
              <a:t>In Monrovia,</a:t>
            </a:r>
          </a:p>
          <a:p>
            <a:r>
              <a:rPr lang="en-US" dirty="0" smtClean="0"/>
              <a:t>Improved health,</a:t>
            </a:r>
          </a:p>
          <a:p>
            <a:r>
              <a:rPr lang="en-US" dirty="0" smtClean="0"/>
              <a:t> Economic  &amp;</a:t>
            </a:r>
          </a:p>
          <a:p>
            <a:r>
              <a:rPr lang="en-US" dirty="0" smtClean="0"/>
              <a:t>Educational</a:t>
            </a:r>
          </a:p>
          <a:p>
            <a:r>
              <a:rPr lang="en-US" dirty="0" smtClean="0"/>
              <a:t>Conditions.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001000" cy="3505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Surveillance Approach in </a:t>
            </a:r>
            <a:r>
              <a:rPr lang="en-US" dirty="0" err="1" smtClean="0">
                <a:solidFill>
                  <a:srgbClr val="0000FF"/>
                </a:solidFill>
              </a:rPr>
              <a:t>Montserrado</a:t>
            </a:r>
            <a:r>
              <a:rPr lang="en-US" dirty="0" smtClean="0">
                <a:solidFill>
                  <a:srgbClr val="0000FF"/>
                </a:solidFill>
              </a:rPr>
              <a:t> must concentrate on proactively tracking and monitoring all visitors from guinea and sierra Leon: modified us approach (the </a:t>
            </a:r>
            <a:r>
              <a:rPr lang="en-US" dirty="0" err="1" smtClean="0">
                <a:solidFill>
                  <a:srgbClr val="0000FF"/>
                </a:solidFill>
              </a:rPr>
              <a:t>cbi</a:t>
            </a:r>
            <a:r>
              <a:rPr lang="en-US" dirty="0" smtClean="0">
                <a:solidFill>
                  <a:srgbClr val="0000FF"/>
                </a:solidFill>
              </a:rPr>
              <a:t> model)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8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The CBI Model/ACF: Track visitors, sick &amp; dead</a:t>
            </a:r>
            <a:endParaRPr lang="en-US" b="1" dirty="0"/>
          </a:p>
        </p:txBody>
      </p:sp>
      <p:pic>
        <p:nvPicPr>
          <p:cNvPr id="5" name="Picture 4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77374" r="70672" b="7569"/>
          <a:stretch/>
        </p:blipFill>
        <p:spPr bwMode="auto">
          <a:xfrm>
            <a:off x="217254" y="4290888"/>
            <a:ext cx="615436" cy="923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Notched Right Arrow 5"/>
          <p:cNvSpPr/>
          <p:nvPr/>
        </p:nvSpPr>
        <p:spPr>
          <a:xfrm>
            <a:off x="877883" y="4679652"/>
            <a:ext cx="533511" cy="24347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77374" r="70672" b="7569"/>
          <a:stretch/>
        </p:blipFill>
        <p:spPr bwMode="auto">
          <a:xfrm>
            <a:off x="1766769" y="4461256"/>
            <a:ext cx="615436" cy="9237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Notched Right Arrow 7"/>
          <p:cNvSpPr/>
          <p:nvPr/>
        </p:nvSpPr>
        <p:spPr>
          <a:xfrm>
            <a:off x="3378133" y="4688620"/>
            <a:ext cx="527027" cy="25256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77374" r="70672" b="7569"/>
          <a:stretch/>
        </p:blipFill>
        <p:spPr bwMode="auto">
          <a:xfrm>
            <a:off x="3905160" y="4302746"/>
            <a:ext cx="615436" cy="995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Notched Right Arrow 9"/>
          <p:cNvSpPr/>
          <p:nvPr/>
        </p:nvSpPr>
        <p:spPr>
          <a:xfrm>
            <a:off x="4968640" y="4761292"/>
            <a:ext cx="641441" cy="2454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4" t="35810" r="28825" b="19418"/>
          <a:stretch/>
        </p:blipFill>
        <p:spPr bwMode="auto">
          <a:xfrm>
            <a:off x="7315200" y="4429387"/>
            <a:ext cx="767128" cy="983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878" y="2503868"/>
            <a:ext cx="1625720" cy="1403859"/>
          </a:xfrm>
          <a:prstGeom prst="rect">
            <a:avLst/>
          </a:prstGeom>
        </p:spPr>
      </p:pic>
      <p:sp>
        <p:nvSpPr>
          <p:cNvPr id="14" name="Notched Right Arrow 13"/>
          <p:cNvSpPr/>
          <p:nvPr/>
        </p:nvSpPr>
        <p:spPr>
          <a:xfrm rot="17341161">
            <a:off x="4224274" y="3813986"/>
            <a:ext cx="592641" cy="1654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77374" r="70672" b="7569"/>
          <a:stretch/>
        </p:blipFill>
        <p:spPr bwMode="auto">
          <a:xfrm>
            <a:off x="5729331" y="4424614"/>
            <a:ext cx="615436" cy="995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6" name="Notched Right Arrow 15"/>
          <p:cNvSpPr/>
          <p:nvPr/>
        </p:nvSpPr>
        <p:spPr>
          <a:xfrm>
            <a:off x="6541168" y="4752756"/>
            <a:ext cx="641441" cy="2454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http://www.futureofprivacy.org/wp-content/uploads/Advertising-Flow-Diagram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84" t="35810" r="28825" b="19418"/>
          <a:stretch/>
        </p:blipFill>
        <p:spPr bwMode="auto">
          <a:xfrm>
            <a:off x="7182609" y="2726014"/>
            <a:ext cx="781809" cy="959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90434" y="2259057"/>
            <a:ext cx="8923512" cy="44386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098" y="3993411"/>
            <a:ext cx="240124" cy="420784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 flipV="1">
            <a:off x="5918592" y="3106426"/>
            <a:ext cx="1044948" cy="19874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Notched Right Arrow 24"/>
          <p:cNvSpPr/>
          <p:nvPr/>
        </p:nvSpPr>
        <p:spPr>
          <a:xfrm rot="5400000" flipV="1">
            <a:off x="7171685" y="4009378"/>
            <a:ext cx="632490" cy="14397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92480" y="3305170"/>
            <a:ext cx="952158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Active</a:t>
            </a:r>
          </a:p>
          <a:p>
            <a:r>
              <a:rPr lang="en-US" dirty="0" smtClean="0"/>
              <a:t>Case </a:t>
            </a:r>
          </a:p>
          <a:p>
            <a:r>
              <a:rPr lang="en-US" dirty="0" smtClean="0"/>
              <a:t>Finders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456821" y="3783056"/>
            <a:ext cx="184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1.Community Chairman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609436" y="5521577"/>
            <a:ext cx="128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Supervisor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393438" y="5594070"/>
            <a:ext cx="128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63540" y="5567744"/>
            <a:ext cx="175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CBI Field Coordinator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589058" y="2339496"/>
            <a:ext cx="196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Coordinator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 rot="5400000">
            <a:off x="1547860" y="3680667"/>
            <a:ext cx="1592273" cy="18652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552190" y="4033765"/>
            <a:ext cx="779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Paper </a:t>
            </a:r>
          </a:p>
          <a:p>
            <a:r>
              <a:rPr lang="en-US" dirty="0" smtClean="0"/>
              <a:t>form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456821" y="5594070"/>
            <a:ext cx="1721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Block Leaders</a:t>
            </a:r>
          </a:p>
          <a:p>
            <a:r>
              <a:rPr lang="en-US" dirty="0" smtClean="0"/>
              <a:t>3. Head of Ebola</a:t>
            </a:r>
          </a:p>
          <a:p>
            <a:r>
              <a:rPr lang="en-US" dirty="0" smtClean="0"/>
              <a:t>Task Force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92480" y="5304202"/>
            <a:ext cx="777777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Daily </a:t>
            </a:r>
          </a:p>
          <a:p>
            <a:r>
              <a:rPr lang="en-US" dirty="0" smtClean="0"/>
              <a:t>House</a:t>
            </a:r>
          </a:p>
          <a:p>
            <a:r>
              <a:rPr lang="en-US" dirty="0" smtClean="0"/>
              <a:t>visits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CBI model demonstrated the application of  mobile applications to track visitors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5257800" cy="543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1200" y="2362200"/>
            <a:ext cx="685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91200" y="6099254"/>
            <a:ext cx="685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81384" y="1715869"/>
            <a:ext cx="19159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A1BBA"/>
                </a:solidFill>
              </a:rPr>
              <a:t>November 1 to </a:t>
            </a:r>
            <a:endParaRPr lang="en-US" b="1" dirty="0" smtClean="0">
              <a:solidFill>
                <a:srgbClr val="0A1BBA"/>
              </a:solidFill>
            </a:endParaRPr>
          </a:p>
          <a:p>
            <a:r>
              <a:rPr lang="en-US" b="1" dirty="0" smtClean="0">
                <a:solidFill>
                  <a:srgbClr val="0A1BBA"/>
                </a:solidFill>
              </a:rPr>
              <a:t>December </a:t>
            </a:r>
            <a:r>
              <a:rPr lang="en-US" b="1" dirty="0">
                <a:solidFill>
                  <a:srgbClr val="0A1BBA"/>
                </a:solidFill>
              </a:rPr>
              <a:t>5, 2014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4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CBI Model for Tracking Visitors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41813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72400" y="2209800"/>
            <a:ext cx="9144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0" y="5091545"/>
            <a:ext cx="999027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19877" y="5638800"/>
            <a:ext cx="1795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January 28,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4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2" y="0"/>
            <a:ext cx="8935446" cy="692727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 CBI model for Tracking Visitors from SL and Guinea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27" y="723446"/>
            <a:ext cx="3378460" cy="2146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42164"/>
            <a:ext cx="6663301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685800"/>
            <a:ext cx="3861006" cy="218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/>
          <p:cNvSpPr/>
          <p:nvPr/>
        </p:nvSpPr>
        <p:spPr>
          <a:xfrm rot="2051546">
            <a:off x="5407746" y="2910362"/>
            <a:ext cx="244665" cy="709027"/>
          </a:xfrm>
          <a:prstGeom prst="down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19820207">
            <a:off x="3257444" y="2927796"/>
            <a:ext cx="286388" cy="696161"/>
          </a:xfrm>
          <a:prstGeom prst="down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 rot="10800000">
            <a:off x="4338886" y="4506167"/>
            <a:ext cx="484632" cy="335997"/>
          </a:xfrm>
          <a:prstGeom prst="down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28142" y="723446"/>
            <a:ext cx="1331995" cy="23083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Embed </a:t>
            </a:r>
          </a:p>
          <a:p>
            <a:r>
              <a:rPr lang="en-US" dirty="0" smtClean="0"/>
              <a:t>ACF with </a:t>
            </a:r>
          </a:p>
          <a:p>
            <a:r>
              <a:rPr lang="en-US" dirty="0" smtClean="0"/>
              <a:t>Transport </a:t>
            </a:r>
          </a:p>
          <a:p>
            <a:r>
              <a:rPr lang="en-US" dirty="0" smtClean="0"/>
              <a:t>Union</a:t>
            </a:r>
          </a:p>
          <a:p>
            <a:r>
              <a:rPr lang="en-US" dirty="0" smtClean="0"/>
              <a:t>At all </a:t>
            </a:r>
          </a:p>
          <a:p>
            <a:r>
              <a:rPr lang="en-US" dirty="0" smtClean="0"/>
              <a:t>Parking to </a:t>
            </a:r>
          </a:p>
          <a:p>
            <a:r>
              <a:rPr lang="en-US" dirty="0" smtClean="0"/>
              <a:t>report on </a:t>
            </a:r>
          </a:p>
          <a:p>
            <a:r>
              <a:rPr lang="en-US" dirty="0" smtClean="0"/>
              <a:t>Visitors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" y="4597562"/>
            <a:ext cx="1371600" cy="230832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Embed ACF with Motorbike parking track final destination of Visitors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691" y="2902545"/>
            <a:ext cx="2842958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Local Community Chairs and</a:t>
            </a:r>
          </a:p>
          <a:p>
            <a:r>
              <a:rPr lang="en-US" dirty="0" smtClean="0"/>
              <a:t>ACF daily track new visitors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752600" y="3657600"/>
            <a:ext cx="7010400" cy="8594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52600" y="3609729"/>
            <a:ext cx="678180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1. Daily report of visitors via Mobile application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2. Daily monitoring of visitors for 21 days. (3) Communicate with cross border surveillance. 4.Any sick visitor is immediately remove by CI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0" y="2908163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CBI + Mobile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Application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77200" cy="715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Challenges-1 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Lack </a:t>
            </a:r>
            <a:r>
              <a:rPr lang="en-US" sz="2800" dirty="0"/>
              <a:t>of access to the backstage of the </a:t>
            </a:r>
            <a:r>
              <a:rPr lang="en-US" sz="2800" dirty="0" smtClean="0"/>
              <a:t>data: (a) inability to correct for late data entry; (b) inability to correct field level mistakes (must be communicated with developer via email: defeats real time use of data for decision making on the field</a:t>
            </a:r>
            <a:endParaRPr lang="en-US" sz="2800" dirty="0"/>
          </a:p>
          <a:p>
            <a:pPr lvl="0"/>
            <a:r>
              <a:rPr lang="en-US" sz="2800" dirty="0" smtClean="0"/>
              <a:t>Mobile application freezes during data entry on the field</a:t>
            </a:r>
            <a:endParaRPr lang="en-US" sz="2800" dirty="0"/>
          </a:p>
          <a:p>
            <a:pPr lvl="0"/>
            <a:r>
              <a:rPr lang="en-US" sz="2800" dirty="0" smtClean="0"/>
              <a:t>Lack </a:t>
            </a:r>
            <a:r>
              <a:rPr lang="en-US" sz="2800" dirty="0"/>
              <a:t>of a constant power source in remote areas </a:t>
            </a:r>
            <a:r>
              <a:rPr lang="en-US" sz="2800" dirty="0" smtClean="0"/>
              <a:t>(charge </a:t>
            </a:r>
            <a:r>
              <a:rPr lang="en-US" sz="2800" dirty="0" err="1" smtClean="0"/>
              <a:t>phONE</a:t>
            </a:r>
            <a:r>
              <a:rPr lang="en-US" sz="2800" dirty="0" smtClean="0"/>
              <a:t>)</a:t>
            </a:r>
            <a:endParaRPr lang="en-US" sz="2800" dirty="0"/>
          </a:p>
          <a:p>
            <a:pPr lvl="0"/>
            <a:r>
              <a:rPr lang="en-US" sz="2800" dirty="0" smtClean="0"/>
              <a:t>Lack of tool  </a:t>
            </a:r>
            <a:r>
              <a:rPr lang="en-US" sz="2800" dirty="0"/>
              <a:t>graphical </a:t>
            </a:r>
            <a:r>
              <a:rPr lang="en-US" sz="2800" dirty="0" smtClean="0"/>
              <a:t>analysis (exported </a:t>
            </a:r>
            <a:r>
              <a:rPr lang="en-US" sz="2800" dirty="0"/>
              <a:t>into excel or copy and paste before analysis is </a:t>
            </a:r>
            <a:r>
              <a:rPr lang="en-US" sz="2800" dirty="0" smtClean="0"/>
              <a:t>done).</a:t>
            </a:r>
            <a:endParaRPr lang="en-US" sz="2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98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77200" cy="7159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Challenges-2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Autofit/>
          </a:bodyPr>
          <a:lstStyle/>
          <a:p>
            <a:pPr lvl="0"/>
            <a:r>
              <a:rPr lang="en-US" sz="3600" dirty="0" smtClean="0"/>
              <a:t>Slow roll out of mobile application to entire county/country due to logistical challenges</a:t>
            </a:r>
            <a:endParaRPr lang="en-US" sz="3600" dirty="0"/>
          </a:p>
          <a:p>
            <a:pPr lvl="0"/>
            <a:r>
              <a:rPr lang="en-US" sz="3600" dirty="0" smtClean="0"/>
              <a:t>Variability in internet signal</a:t>
            </a:r>
            <a:endParaRPr lang="en-US" sz="3600" dirty="0"/>
          </a:p>
          <a:p>
            <a:pPr lvl="0"/>
            <a:r>
              <a:rPr lang="en-US" sz="3600" dirty="0" smtClean="0"/>
              <a:t>Some delinquency </a:t>
            </a:r>
            <a:r>
              <a:rPr lang="en-US" sz="3600" dirty="0"/>
              <a:t>in submitting </a:t>
            </a:r>
            <a:r>
              <a:rPr lang="en-US" sz="3600" dirty="0" smtClean="0"/>
              <a:t>data timely </a:t>
            </a:r>
            <a:endParaRPr lang="en-US" sz="3600" dirty="0"/>
          </a:p>
          <a:p>
            <a:pPr lvl="0"/>
            <a:r>
              <a:rPr lang="en-US" sz="3600" dirty="0" smtClean="0"/>
              <a:t>Supervision of user limited due to limited logistics (vehicles)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Results-1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combination of mobile application and the CBI model produced dramatic results. </a:t>
            </a:r>
            <a:endParaRPr lang="en-US" dirty="0" smtClean="0"/>
          </a:p>
          <a:p>
            <a:r>
              <a:rPr lang="en-US" dirty="0" smtClean="0"/>
              <a:t>November </a:t>
            </a:r>
            <a:r>
              <a:rPr lang="en-US" dirty="0"/>
              <a:t>1 to December 5, </a:t>
            </a:r>
            <a:r>
              <a:rPr lang="en-US" dirty="0" smtClean="0"/>
              <a:t>2014:</a:t>
            </a:r>
          </a:p>
          <a:p>
            <a:r>
              <a:rPr lang="en-US" dirty="0" smtClean="0"/>
              <a:t> </a:t>
            </a:r>
            <a:r>
              <a:rPr lang="en-US" dirty="0"/>
              <a:t>data were collected from 152,610 houses. </a:t>
            </a:r>
          </a:p>
          <a:p>
            <a:r>
              <a:rPr lang="en-US" dirty="0" smtClean="0"/>
              <a:t> </a:t>
            </a:r>
            <a:r>
              <a:rPr lang="en-US" dirty="0"/>
              <a:t>(a) 563 sick persons were </a:t>
            </a:r>
            <a:r>
              <a:rPr lang="en-US" dirty="0" smtClean="0"/>
              <a:t>identified- 59 suspected: </a:t>
            </a:r>
            <a:r>
              <a:rPr lang="en-US" dirty="0"/>
              <a:t>Ebola Treatment Unit (ETU) as suspected and/or probable cases</a:t>
            </a:r>
            <a:r>
              <a:rPr lang="en-US" dirty="0" smtClean="0"/>
              <a:t>,</a:t>
            </a:r>
          </a:p>
          <a:p>
            <a:r>
              <a:rPr lang="en-US" dirty="0" smtClean="0"/>
              <a:t>Interpretation/implication:  90% regular health service (10% ETU)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Results-2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(</a:t>
            </a:r>
            <a:r>
              <a:rPr lang="en-US" dirty="0"/>
              <a:t>c) 169 dead bodies were found in the community, (d) 86 of these dead bodies were safely buried by the authorized burial teams, </a:t>
            </a:r>
            <a:endParaRPr lang="en-US" dirty="0" smtClean="0"/>
          </a:p>
          <a:p>
            <a:r>
              <a:rPr lang="en-US" dirty="0"/>
              <a:t>Interpretation/implication</a:t>
            </a:r>
            <a:r>
              <a:rPr lang="en-US" dirty="0" smtClean="0"/>
              <a:t>: 50% safe burial and 50% unsafe burials</a:t>
            </a:r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e) 1926 visitors were tracked in the various </a:t>
            </a:r>
            <a:r>
              <a:rPr lang="en-US" dirty="0" smtClean="0"/>
              <a:t>communities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How could have gotten to Zero in spite of the dire statistics ?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5055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505200" y="3429000"/>
            <a:ext cx="76200" cy="1524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5800" y="2209800"/>
            <a:ext cx="0" cy="27432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638800" y="3886200"/>
            <a:ext cx="0" cy="106680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63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95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Challenges and Opportunities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686800" cy="52117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CHALLENGES:</a:t>
            </a:r>
          </a:p>
          <a:p>
            <a:r>
              <a:rPr lang="en-US" sz="2000" dirty="0" smtClean="0"/>
              <a:t>1. &gt;1500 </a:t>
            </a:r>
            <a:r>
              <a:rPr lang="en-US" sz="2000" b="1" dirty="0" smtClean="0"/>
              <a:t>EBOLA SURVIVAL </a:t>
            </a:r>
            <a:r>
              <a:rPr lang="en-US" sz="2000" dirty="0" smtClean="0"/>
              <a:t>WITH COMPLICATIONS AND FACING STIGMA</a:t>
            </a:r>
          </a:p>
          <a:p>
            <a:r>
              <a:rPr lang="en-US" sz="2000" dirty="0" smtClean="0"/>
              <a:t>2. &gt;1000 </a:t>
            </a:r>
            <a:r>
              <a:rPr lang="en-US" sz="2000" b="1" dirty="0" smtClean="0"/>
              <a:t>EBOLA ORPHANS </a:t>
            </a:r>
            <a:r>
              <a:rPr lang="en-US" sz="2000" dirty="0" smtClean="0"/>
              <a:t>WITH FEW IN SCHOOL (HOPELESS FUTURE)</a:t>
            </a:r>
          </a:p>
          <a:p>
            <a:r>
              <a:rPr lang="en-US" sz="2000" dirty="0" smtClean="0"/>
              <a:t>3. </a:t>
            </a:r>
            <a:r>
              <a:rPr lang="en-US" sz="2000" b="1" dirty="0" smtClean="0"/>
              <a:t>MATERNAL MORTALITY AND MENTAL HEALTH </a:t>
            </a:r>
            <a:r>
              <a:rPr lang="en-US" sz="2000" dirty="0" smtClean="0"/>
              <a:t>ISSUES IN POST EBOLA LIBERIA </a:t>
            </a:r>
          </a:p>
          <a:p>
            <a:r>
              <a:rPr lang="en-US" sz="2000" dirty="0" smtClean="0"/>
              <a:t>4. </a:t>
            </a:r>
            <a:r>
              <a:rPr lang="en-US" sz="2000" b="1" dirty="0" smtClean="0"/>
              <a:t>COLLAPSED HEALTH /PUBLIC HEALTH SYSTEM</a:t>
            </a:r>
            <a:r>
              <a:rPr lang="en-US" sz="2000" dirty="0" smtClean="0"/>
              <a:t>-SLOWLY RECOVERING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CURRENT OPPORTUNITIES</a:t>
            </a:r>
          </a:p>
          <a:p>
            <a:r>
              <a:rPr lang="en-US" sz="2000" dirty="0" smtClean="0"/>
              <a:t>1. </a:t>
            </a:r>
            <a:r>
              <a:rPr lang="en-US" sz="2000" b="1" dirty="0" smtClean="0"/>
              <a:t>BIOMEDICAL RESEARCH</a:t>
            </a:r>
            <a:r>
              <a:rPr lang="en-US" sz="2000" dirty="0" smtClean="0"/>
              <a:t>: NIH AND CDC CONDUCTING RESEARCH WITH SURVIVALS (5 YEARS COHORT OBSERVATIONAL STUDY)</a:t>
            </a:r>
          </a:p>
          <a:p>
            <a:r>
              <a:rPr lang="en-US" sz="2000" dirty="0" smtClean="0"/>
              <a:t>2</a:t>
            </a:r>
            <a:r>
              <a:rPr lang="en-US" sz="2000" b="1" dirty="0" smtClean="0"/>
              <a:t>. DEVELOPING A PUBLIC HEALTH and BIOMEDICAL INSTITUTE</a:t>
            </a:r>
          </a:p>
          <a:p>
            <a:r>
              <a:rPr lang="en-US" sz="2000" dirty="0" smtClean="0"/>
              <a:t>3. HELPING TO REBUILD A ROBUST HEALTH SYSTEM TO PREVENT FUTURE OUTBREAK (West African Consortium)</a:t>
            </a:r>
          </a:p>
          <a:p>
            <a:r>
              <a:rPr lang="en-US" sz="2000" dirty="0" smtClean="0"/>
              <a:t>4. </a:t>
            </a:r>
            <a:r>
              <a:rPr lang="en-US" sz="2000" b="1" dirty="0" smtClean="0"/>
              <a:t>STRENTHENING MATERNAL CHILD HEALTH</a:t>
            </a:r>
          </a:p>
          <a:p>
            <a:r>
              <a:rPr lang="en-US" sz="2000" dirty="0" smtClean="0"/>
              <a:t>5</a:t>
            </a:r>
            <a:r>
              <a:rPr lang="en-US" sz="2000" b="1" dirty="0" smtClean="0"/>
              <a:t>. </a:t>
            </a:r>
            <a:r>
              <a:rPr lang="en-US" sz="2000" b="1" dirty="0" smtClean="0">
                <a:solidFill>
                  <a:srgbClr val="FF0000"/>
                </a:solidFill>
              </a:rPr>
              <a:t>SUPPORTING REFUGE PLACE INTERNATIONAL/NGO STARTED AT UK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5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Future directions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lvl="0"/>
            <a:r>
              <a:rPr lang="en-US" dirty="0" smtClean="0"/>
              <a:t>Expand the </a:t>
            </a:r>
            <a:r>
              <a:rPr lang="en-US" dirty="0"/>
              <a:t>mobile </a:t>
            </a:r>
            <a:r>
              <a:rPr lang="en-US" dirty="0" smtClean="0"/>
              <a:t>application: (A) Current project with WHO on: IDSR+ EVD platform; (B) Surveillance of visitors from Guinea and Sierra Leon (CDC USA)</a:t>
            </a:r>
          </a:p>
          <a:p>
            <a:r>
              <a:rPr lang="en-US" dirty="0"/>
              <a:t>Seek partners to develop more robust mobile application that can help us transition to post-Ebola early warning system in the community</a:t>
            </a:r>
            <a:r>
              <a:rPr lang="en-US" dirty="0" smtClean="0"/>
              <a:t>.</a:t>
            </a:r>
            <a:endParaRPr lang="en-US" dirty="0"/>
          </a:p>
          <a:p>
            <a:pPr lvl="0"/>
            <a:r>
              <a:rPr lang="en-US" dirty="0"/>
              <a:t>Build an application that allows access to the backstage by local IT associates.</a:t>
            </a:r>
          </a:p>
          <a:p>
            <a:pPr lvl="0"/>
            <a:r>
              <a:rPr lang="en-US" dirty="0"/>
              <a:t>Identify cheaper power source and alternative signals for remote places.</a:t>
            </a:r>
          </a:p>
          <a:p>
            <a:pPr lvl="0"/>
            <a:r>
              <a:rPr lang="en-US" dirty="0"/>
              <a:t>Build a robust monitoring and supervision system. 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1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Conclusions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Combination </a:t>
            </a:r>
            <a:r>
              <a:rPr lang="en-US" dirty="0"/>
              <a:t>of mobile application and the unique CBI model contributed to the dramatic reduction in Ebola cases in Liberia. </a:t>
            </a:r>
          </a:p>
          <a:p>
            <a:r>
              <a:rPr lang="en-US" dirty="0"/>
              <a:t> A system that collect and transmit real time data for analysis and decision making is critical in the fight against the EVD. </a:t>
            </a:r>
            <a:endParaRPr lang="en-US" dirty="0" smtClean="0"/>
          </a:p>
          <a:p>
            <a:r>
              <a:rPr lang="en-US" dirty="0"/>
              <a:t>Future model for control of EVD and other diseases of epidemic proportion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1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077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9800" y="228600"/>
            <a:ext cx="48768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THANK YOU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1383268"/>
            <a:ext cx="644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Community Innovations: Appropriate Technology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sz="4800" b="1" dirty="0" smtClean="0">
                <a:solidFill>
                  <a:srgbClr val="0000FF"/>
                </a:solidFill>
              </a:rPr>
              <a:t>QUESTIONS</a:t>
            </a:r>
            <a:endParaRPr lang="en-US" sz="4800" b="1" dirty="0">
              <a:solidFill>
                <a:srgbClr val="0000F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3978149" cy="299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92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77724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complexities in the epidemiology of the </a:t>
            </a:r>
            <a:r>
              <a:rPr lang="en-US" dirty="0" err="1" smtClean="0">
                <a:solidFill>
                  <a:srgbClr val="0000FF"/>
                </a:solidFill>
              </a:rPr>
              <a:t>ebola</a:t>
            </a:r>
            <a:r>
              <a:rPr lang="en-US" dirty="0" smtClean="0">
                <a:solidFill>
                  <a:srgbClr val="0000FF"/>
                </a:solidFill>
              </a:rPr>
              <a:t> virus disease: the last </a:t>
            </a:r>
            <a:r>
              <a:rPr lang="en-US" dirty="0" err="1" smtClean="0">
                <a:solidFill>
                  <a:srgbClr val="0000FF"/>
                </a:solidFill>
              </a:rPr>
              <a:t>ebola</a:t>
            </a:r>
            <a:r>
              <a:rPr lang="en-US" dirty="0" smtClean="0">
                <a:solidFill>
                  <a:srgbClr val="0000FF"/>
                </a:solidFill>
              </a:rPr>
              <a:t> case in </a:t>
            </a:r>
            <a:r>
              <a:rPr lang="en-US" dirty="0" err="1" smtClean="0">
                <a:solidFill>
                  <a:srgbClr val="0000FF"/>
                </a:solidFill>
              </a:rPr>
              <a:t>liberia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behavior of the communities is a major driver of Ebola Transmissions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65817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14906" y="2286000"/>
            <a:ext cx="23936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1.SECRET BURIALS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2. HIDDING THE SICK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3. INCOMPLETE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CONTACT TRACIN</a:t>
            </a:r>
            <a:r>
              <a:rPr lang="en-US" sz="2000" dirty="0" smtClean="0">
                <a:solidFill>
                  <a:srgbClr val="0000FF"/>
                </a:solidFill>
              </a:rPr>
              <a:t>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419100"/>
            <a:ext cx="74009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7" y="533400"/>
            <a:ext cx="10287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54441" y="3976048"/>
            <a:ext cx="9906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57337" y="3886200"/>
            <a:ext cx="990600" cy="5334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19537" y="2133600"/>
            <a:ext cx="9906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48689" y="506104"/>
            <a:ext cx="990600" cy="30480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53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St. Paul Bridge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029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SDA Cooper Hosp.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557337" y="658504"/>
            <a:ext cx="1414463" cy="152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099283" y="4550979"/>
            <a:ext cx="707231" cy="4572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0" y="4038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Red Light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749741" y="4280848"/>
            <a:ext cx="794060" cy="14780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476" y="1487269"/>
            <a:ext cx="1861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A1BBA"/>
                </a:solidFill>
              </a:rPr>
              <a:t>Montserrado</a:t>
            </a:r>
            <a:endParaRPr lang="en-US" sz="2400" b="1" dirty="0" smtClean="0">
              <a:solidFill>
                <a:srgbClr val="0A1BBA"/>
              </a:solidFill>
            </a:endParaRPr>
          </a:p>
          <a:p>
            <a:r>
              <a:rPr lang="en-US" sz="2400" b="1" dirty="0" smtClean="0">
                <a:solidFill>
                  <a:srgbClr val="0A1BBA"/>
                </a:solidFill>
              </a:rPr>
              <a:t>County</a:t>
            </a:r>
            <a:endParaRPr lang="en-US" sz="2400" b="1" dirty="0">
              <a:solidFill>
                <a:srgbClr val="0A1B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6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19837</TotalTime>
  <Words>2686</Words>
  <Application>Microsoft Macintosh PowerPoint</Application>
  <PresentationFormat>On-screen Show (4:3)</PresentationFormat>
  <Paragraphs>490</Paragraphs>
  <Slides>64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Calibri</vt:lpstr>
      <vt:lpstr>Lato</vt:lpstr>
      <vt:lpstr>Times New Roman</vt:lpstr>
      <vt:lpstr>Wingdings 2</vt:lpstr>
      <vt:lpstr>Arial</vt:lpstr>
      <vt:lpstr>Office Theme</vt:lpstr>
      <vt:lpstr>Worksheet</vt:lpstr>
      <vt:lpstr>   </vt:lpstr>
      <vt:lpstr>Background: Context of the EVD situation in West Africa</vt:lpstr>
      <vt:lpstr>Origin and spread of Ebola: The Kissi</vt:lpstr>
      <vt:lpstr> EVD situation in Liberia</vt:lpstr>
      <vt:lpstr>Current Sitrep of the Ebola Virus </vt:lpstr>
      <vt:lpstr> How could have gotten to Zero in spite of the dire statistics ?</vt:lpstr>
      <vt:lpstr>complexities in the epidemiology of the ebola virus disease: the last ebola case in liberia</vt:lpstr>
      <vt:lpstr>The behavior of the communities is a major driver of Ebola Transmissions</vt:lpstr>
      <vt:lpstr>PowerPoint Presentation</vt:lpstr>
      <vt:lpstr>PowerPoint Presentation</vt:lpstr>
      <vt:lpstr>Current St. Paul Bridge Cluster Cases by Date of Symptom Onset, Isolation, and Contact Follow-up,  Liberia–21 Feb 2015</vt:lpstr>
      <vt:lpstr>PowerPoint Presentation</vt:lpstr>
      <vt:lpstr>Summary of Health Facility and Community Voluntary Precautionary Observation (VPO), SPB Cluster, Feb 20</vt:lpstr>
      <vt:lpstr>PowerPoint Presentation</vt:lpstr>
      <vt:lpstr>THE ORIGIN OF THE COMMUNITY-BASED INITIATIVE (cbi):  the West point slum</vt:lpstr>
      <vt:lpstr>PowerPoint Presentation</vt:lpstr>
      <vt:lpstr>The role of Local Leaders in  West Point Slum</vt:lpstr>
      <vt:lpstr>PowerPoint Presentation</vt:lpstr>
      <vt:lpstr>Community-based Prevention of Transmission</vt:lpstr>
      <vt:lpstr>PowerPoint Presentation</vt:lpstr>
      <vt:lpstr>Intervention Strategy</vt:lpstr>
      <vt:lpstr>Implementation Plan</vt:lpstr>
      <vt:lpstr>Engaging Community Leaders from the west Point Slum: Secret burials</vt:lpstr>
      <vt:lpstr>PowerPoint Presentation</vt:lpstr>
      <vt:lpstr>The end-game: Precautionary  Observation &amp; VIPS</vt:lpstr>
      <vt:lpstr>Part II: Mobile Application in the CBI Model</vt:lpstr>
      <vt:lpstr>Data Flow Diagram in active case finding</vt:lpstr>
      <vt:lpstr>Data Flow Diagram</vt:lpstr>
      <vt:lpstr>Indicators Collection Forms</vt:lpstr>
      <vt:lpstr>Indicators Collection Forms</vt:lpstr>
      <vt:lpstr>WHO Districts Cases Summary Report For November 1 to December 5, 2014 </vt:lpstr>
      <vt:lpstr>UNDP Districts Cases Summary Report For the Month of November 2014</vt:lpstr>
      <vt:lpstr>Montserrado County Cases Summary Report For January 28, 2015</vt:lpstr>
      <vt:lpstr>Success stories </vt:lpstr>
      <vt:lpstr>Epidemiology-surveillance tools for getting to zero</vt:lpstr>
      <vt:lpstr>Enhancing the road to Zero Cases: Integrated surveillance system</vt:lpstr>
      <vt:lpstr>PowerPoint Presentation</vt:lpstr>
      <vt:lpstr>Case Detection: Catalyst for Zero Cases of EVD in Montserrado</vt:lpstr>
      <vt:lpstr>PowerPoint Presentation</vt:lpstr>
      <vt:lpstr>Local and International partnerships supported Community Initiative </vt:lpstr>
      <vt:lpstr>Keeping Liberia at Zero  Cases of Ebola</vt:lpstr>
      <vt:lpstr>Intensive response to Increase suspected cases: No Zero Suspected Cases</vt:lpstr>
      <vt:lpstr>PowerPoint Presentation</vt:lpstr>
      <vt:lpstr>The three major premises to guide Surveillance Approach in Montserrado after the 42 days </vt:lpstr>
      <vt:lpstr>  #1.At the expiration of the 42 days of Zero  Confirmed cases, no human in Liberia should  harbor and transmit the EVD to another person  </vt:lpstr>
      <vt:lpstr>  An EVD outbreak in any of the 14 other counties can be contained in a short period of time  </vt:lpstr>
      <vt:lpstr>     An outbreak in Montserrado County has the propensity to spread to other counties and reverse every gains we have made against the EVD.   </vt:lpstr>
      <vt:lpstr>Visitors from Guinea and SL poses the greatest EVD threats: challenges</vt:lpstr>
      <vt:lpstr>Visitors from Sierra Leon  and Guinea poses the greatest EVD threats: challenges</vt:lpstr>
      <vt:lpstr>Most visitors from Guinea and SL will end up in Montserrado: challenges</vt:lpstr>
      <vt:lpstr>The  Surveillance Approach in Montserrado must concentrate on proactively tracking and monitoring all visitors from guinea and sierra Leon: modified us approach (the cbi model)  </vt:lpstr>
      <vt:lpstr>The CBI Model/ACF: Track visitors, sick &amp; dead</vt:lpstr>
      <vt:lpstr>CBI model demonstrated the application of  mobile applications to track visitors</vt:lpstr>
      <vt:lpstr>CBI Model for Tracking Visitors</vt:lpstr>
      <vt:lpstr> CBI model for Tracking Visitors from SL and Guinea</vt:lpstr>
      <vt:lpstr>Challenges-1 </vt:lpstr>
      <vt:lpstr>Challenges-2</vt:lpstr>
      <vt:lpstr>Results-1</vt:lpstr>
      <vt:lpstr>Results-2</vt:lpstr>
      <vt:lpstr>Challenges and Opportunities</vt:lpstr>
      <vt:lpstr>Future directions</vt:lpstr>
      <vt:lpstr>Conclusions</vt:lpstr>
      <vt:lpstr>PowerPoint Presentation</vt:lpstr>
      <vt:lpstr>  QUESTIONS</vt:lpstr>
    </vt:vector>
  </TitlesOfParts>
  <Company>ACF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Partnering for Zero Cases of EVD in  Montserrado County</dc:title>
  <dc:creator>ACF</dc:creator>
  <cp:lastModifiedBy>Skrip, Laura</cp:lastModifiedBy>
  <cp:revision>84</cp:revision>
  <dcterms:created xsi:type="dcterms:W3CDTF">2014-12-16T16:47:50Z</dcterms:created>
  <dcterms:modified xsi:type="dcterms:W3CDTF">2015-09-30T20:50:06Z</dcterms:modified>
</cp:coreProperties>
</file>