
<file path=[Content_Types].xml><?xml version="1.0" encoding="utf-8"?>
<Types xmlns="http://schemas.openxmlformats.org/package/2006/content-types">
  <Default Extension="(null)" ContentType="image/x-emf"/>
  <Default Extension="docx" ContentType="application/vnd.openxmlformats-officedocument.wordprocessingml.document"/>
  <Default Extension="emf" ContentType="image/x-emf"/>
  <Default Extension="gif" ContentType="image/gif"/>
  <Default Extension="jpeg" ContentType="image/jpeg"/>
  <Default Extension="jpg" ContentType="image/jpg"/>
  <Default Extension="mov" ContentType="video/quicktime"/>
  <Default Extension="mp4" ContentType="video/mp4"/>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4.jpg" ContentType="image/jpeg"/>
  <Override PartName="/ppt/media/image15.jpg" ContentType="image/jpeg"/>
  <Override PartName="/ppt/notesSlides/notesSlide7.xml" ContentType="application/vnd.openxmlformats-officedocument.presentationml.notesSlide+xml"/>
  <Override PartName="/ppt/media/image23.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3.jpg" ContentType="image/jpeg"/>
  <Override PartName="/ppt/media/image54.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79.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2" r:id="rId4"/>
    <p:sldMasterId id="2147483678" r:id="rId5"/>
    <p:sldMasterId id="2147483690" r:id="rId6"/>
    <p:sldMasterId id="2147483742" r:id="rId7"/>
  </p:sldMasterIdLst>
  <p:notesMasterIdLst>
    <p:notesMasterId r:id="rId41"/>
  </p:notesMasterIdLst>
  <p:sldIdLst>
    <p:sldId id="713" r:id="rId8"/>
    <p:sldId id="262" r:id="rId9"/>
    <p:sldId id="263" r:id="rId10"/>
    <p:sldId id="264" r:id="rId11"/>
    <p:sldId id="265" r:id="rId12"/>
    <p:sldId id="714" r:id="rId13"/>
    <p:sldId id="266" r:id="rId14"/>
    <p:sldId id="267" r:id="rId15"/>
    <p:sldId id="600" r:id="rId16"/>
    <p:sldId id="268" r:id="rId17"/>
    <p:sldId id="269" r:id="rId18"/>
    <p:sldId id="270" r:id="rId19"/>
    <p:sldId id="271" r:id="rId20"/>
    <p:sldId id="272" r:id="rId21"/>
    <p:sldId id="273" r:id="rId22"/>
    <p:sldId id="274" r:id="rId23"/>
    <p:sldId id="275" r:id="rId24"/>
    <p:sldId id="276" r:id="rId25"/>
    <p:sldId id="715" r:id="rId26"/>
    <p:sldId id="277" r:id="rId27"/>
    <p:sldId id="278" r:id="rId28"/>
    <p:sldId id="279" r:id="rId29"/>
    <p:sldId id="280" r:id="rId30"/>
    <p:sldId id="289" r:id="rId31"/>
    <p:sldId id="281" r:id="rId32"/>
    <p:sldId id="282" r:id="rId33"/>
    <p:sldId id="283" r:id="rId34"/>
    <p:sldId id="284" r:id="rId35"/>
    <p:sldId id="285" r:id="rId36"/>
    <p:sldId id="286" r:id="rId37"/>
    <p:sldId id="287" r:id="rId38"/>
    <p:sldId id="288" r:id="rId39"/>
    <p:sldId id="29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3429" autoAdjust="0"/>
  </p:normalViewPr>
  <p:slideViewPr>
    <p:cSldViewPr snapToGrid="0">
      <p:cViewPr varScale="1">
        <p:scale>
          <a:sx n="64" d="100"/>
          <a:sy n="64" d="100"/>
        </p:scale>
        <p:origin x="600" y="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1" d="100"/>
          <a:sy n="81" d="100"/>
        </p:scale>
        <p:origin x="317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EC90D-CF18-4E3D-AD92-C7D36F450A49}" type="datetimeFigureOut">
              <a:rPr lang="en-US" smtClean="0"/>
              <a:t>3/8/2019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4C75C7-566D-46F9-8FDE-B56CA87D07F1}" type="slidenum">
              <a:rPr lang="en-US" smtClean="0"/>
              <a:t>‹#›</a:t>
            </a:fld>
            <a:endParaRPr lang="en-US"/>
          </a:p>
        </p:txBody>
      </p:sp>
    </p:spTree>
    <p:extLst>
      <p:ext uri="{BB962C8B-B14F-4D97-AF65-F5344CB8AC3E}">
        <p14:creationId xmlns:p14="http://schemas.microsoft.com/office/powerpoint/2010/main" val="65982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dx.doi.org/10.1098/rsos.16026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4C75C7-566D-46F9-8FDE-B56CA87D07F1}" type="slidenum">
              <a:rPr lang="en-US" smtClean="0"/>
              <a:t>1</a:t>
            </a:fld>
            <a:endParaRPr lang="en-US"/>
          </a:p>
        </p:txBody>
      </p:sp>
    </p:spTree>
    <p:extLst>
      <p:ext uri="{BB962C8B-B14F-4D97-AF65-F5344CB8AC3E}">
        <p14:creationId xmlns:p14="http://schemas.microsoft.com/office/powerpoint/2010/main" val="305893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This project aims to develop a platform that uses patient-specific models at the systems and cell scale(s) to conduct </a:t>
            </a:r>
            <a:r>
              <a:rPr lang="en-US" sz="1200" i="1" kern="1200" dirty="0">
                <a:solidFill>
                  <a:schemeClr val="tx1"/>
                </a:solidFill>
                <a:effectLst/>
                <a:latin typeface="+mn-lt"/>
                <a:ea typeface="+mn-ea"/>
                <a:cs typeface="+mn-cs"/>
              </a:rPr>
              <a:t>in silico</a:t>
            </a:r>
            <a:r>
              <a:rPr lang="en-US" sz="1200" kern="1200" dirty="0">
                <a:solidFill>
                  <a:schemeClr val="tx1"/>
                </a:solidFill>
                <a:effectLst/>
                <a:latin typeface="+mn-lt"/>
                <a:ea typeface="+mn-ea"/>
                <a:cs typeface="+mn-cs"/>
              </a:rPr>
              <a:t> assessments of possible treatment strategies to promote airway function in patients with Cystic Fibrosis.  An example of a present therapy is inhaled hypertonic saline, which is not very durable.  Our multi-scale models, calibrated against inhaled normal and hyperosmotic saline, can be used to design an inhalation protocol to target normal hydration levels for CF patients, based on models calibrated to individual patients.  Furthermore, we are testing the model with other hyperosmotic therapies (e.g., inhaled mannitol) to assess durability of action and decrease the burden of repeated treatments.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Machine Learning techniques, in particular clustering algorithms (e.g. </a:t>
            </a:r>
            <a:r>
              <a:rPr lang="en-US" sz="1200" kern="1200" dirty="0" err="1">
                <a:solidFill>
                  <a:schemeClr val="tx1"/>
                </a:solidFill>
                <a:effectLst/>
                <a:latin typeface="+mn-lt"/>
                <a:ea typeface="+mn-ea"/>
                <a:cs typeface="+mn-cs"/>
              </a:rPr>
              <a:t>kNN</a:t>
            </a:r>
            <a:r>
              <a:rPr lang="en-US" sz="1200" kern="1200" dirty="0">
                <a:solidFill>
                  <a:schemeClr val="tx1"/>
                </a:solidFill>
                <a:effectLst/>
                <a:latin typeface="+mn-lt"/>
                <a:ea typeface="+mn-ea"/>
                <a:cs typeface="+mn-cs"/>
              </a:rPr>
              <a:t>, semi-supervised learning), could be used to facilitate the generation of model-based parametric groups that corresponds to clinically-different phenotypic manifestation of CF.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 future challenge for this project is to mathematically describe the spatiotemporal nature of lung function, while also being tied to a functional/clinical readout that could differentiate healthy and diseased individuals, potentially allowing endo/phenotyping of the diseased population into subpopulations based on model-captured differences.</a:t>
            </a:r>
            <a:r>
              <a:rPr lang="en-US" dirty="0">
                <a:effectLs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Multiscale Modeling: The development of the models has followed a modular approach. Donor-matched datasets from healthy donors, parents of CF patients (carriers), and CF patients have been used to inform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Physiologically-inspired models at the cell, tissue and organ levels. The dataset was designed such that information most relevant at physiological scale would inform the corresponding model. Thus </a:t>
            </a:r>
            <a:r>
              <a:rPr lang="en-US" sz="1200" kern="1200">
                <a:solidFill>
                  <a:schemeClr val="tx1"/>
                </a:solidFill>
                <a:effectLst/>
                <a:latin typeface="+mn-lt"/>
                <a:ea typeface="+mn-ea"/>
                <a:cs typeface="+mn-cs"/>
              </a:rPr>
              <a:t>we provide </a:t>
            </a:r>
            <a:r>
              <a:rPr lang="en-US" sz="1200" kern="1200" dirty="0">
                <a:solidFill>
                  <a:schemeClr val="tx1"/>
                </a:solidFill>
                <a:effectLst/>
                <a:latin typeface="+mn-lt"/>
                <a:ea typeface="+mn-ea"/>
                <a:cs typeface="+mn-cs"/>
              </a:rPr>
              <a:t>a robust methodology to extrapolate model predictions from one level to the next. With this approach, we intend to bridge Cystic Fibrosis (CF) associated cell-level ion channel malfunction to the individual and population functional assessment of mucociliary clearance (MCC) from the whole lung.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4C75C7-566D-46F9-8FDE-B56CA87D07F1}" type="slidenum">
              <a:rPr lang="en-US" smtClean="0"/>
              <a:t>11</a:t>
            </a:fld>
            <a:endParaRPr lang="en-US"/>
          </a:p>
        </p:txBody>
      </p:sp>
    </p:spTree>
    <p:extLst>
      <p:ext uri="{BB962C8B-B14F-4D97-AF65-F5344CB8AC3E}">
        <p14:creationId xmlns:p14="http://schemas.microsoft.com/office/powerpoint/2010/main" val="3262457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David M. Eckmann</a:t>
            </a:r>
            <a:r>
              <a:rPr lang="en-US" sz="1200" kern="1200" dirty="0">
                <a:solidFill>
                  <a:schemeClr val="tx1"/>
                </a:solidFill>
                <a:effectLst/>
                <a:latin typeface="+mn-lt"/>
                <a:ea typeface="+mn-ea"/>
                <a:cs typeface="+mn-cs"/>
              </a:rPr>
              <a:t>, email: </a:t>
            </a:r>
            <a:r>
              <a:rPr lang="de-DE" sz="1200" kern="1200" dirty="0">
                <a:solidFill>
                  <a:schemeClr val="tx1"/>
                </a:solidFill>
                <a:effectLst/>
                <a:latin typeface="+mn-lt"/>
                <a:ea typeface="+mn-ea"/>
                <a:cs typeface="+mn-cs"/>
              </a:rPr>
              <a:t>David.Eckmann@uphs.upenn.edu</a:t>
            </a:r>
            <a:endParaRPr lang="en-US" sz="1200" kern="1200" dirty="0">
              <a:solidFill>
                <a:schemeClr val="tx1"/>
              </a:solidFill>
              <a:effectLst/>
              <a:latin typeface="+mn-lt"/>
              <a:ea typeface="+mn-ea"/>
              <a:cs typeface="+mn-cs"/>
            </a:endParaRPr>
          </a:p>
          <a:p>
            <a:r>
              <a:rPr lang="en-US" b="1" dirty="0"/>
              <a:t>Ravi Radhakrishnan</a:t>
            </a:r>
            <a:r>
              <a:rPr lang="en-US" dirty="0"/>
              <a:t>, email: rradhak@seas.upenn.edu  </a:t>
            </a:r>
          </a:p>
          <a:p>
            <a:pPr marL="0" indent="0">
              <a:buFont typeface="Arial" panose="020B0604020202020204" pitchFamily="34" charset="0"/>
              <a:buNone/>
            </a:pPr>
            <a:endParaRPr lang="en-US" sz="1200" b="0" u="sng"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To include in </a:t>
            </a: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r>
              <a:rPr lang="en-US" sz="1200" b="1" kern="1200" dirty="0">
                <a:solidFill>
                  <a:schemeClr val="tx1"/>
                </a:solidFill>
                <a:effectLst/>
                <a:latin typeface="+mn-lt"/>
                <a:ea typeface="+mn-ea"/>
                <a:cs typeface="+mn-cs"/>
              </a:rPr>
              <a:t>Project Narrative</a:t>
            </a:r>
            <a:r>
              <a:rPr lang="en-US" sz="1200" kern="120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Nanocarrier based imaging and drug delivery systems for systemic (e.g., intravenous) therapeutic and diagnostic applications are inherently complex. We are tightly coupling </a:t>
            </a:r>
            <a:r>
              <a:rPr lang="en-US" sz="1200" b="0" i="1" u="none" strike="noStrike" kern="1200" baseline="0" dirty="0">
                <a:solidFill>
                  <a:schemeClr val="tx1"/>
                </a:solidFill>
                <a:latin typeface="+mn-lt"/>
                <a:ea typeface="+mn-ea"/>
                <a:cs typeface="+mn-cs"/>
              </a:rPr>
              <a:t>in vivo </a:t>
            </a:r>
            <a:r>
              <a:rPr lang="en-US" sz="1200" b="0" i="0" u="none" strike="noStrike" kern="1200" baseline="0" dirty="0">
                <a:solidFill>
                  <a:schemeClr val="tx1"/>
                </a:solidFill>
                <a:latin typeface="+mn-lt"/>
                <a:ea typeface="+mn-ea"/>
                <a:cs typeface="+mn-cs"/>
              </a:rPr>
              <a:t>experimentation (mouse and</a:t>
            </a:r>
          </a:p>
          <a:p>
            <a:r>
              <a:rPr lang="en-US" sz="1200" b="0" i="0" u="none" strike="noStrike" kern="1200" baseline="0" dirty="0">
                <a:solidFill>
                  <a:schemeClr val="tx1"/>
                </a:solidFill>
                <a:latin typeface="+mn-lt"/>
                <a:ea typeface="+mn-ea"/>
                <a:cs typeface="+mn-cs"/>
              </a:rPr>
              <a:t>horse models and human blood sample and imaging analysis) with multiscale numerical methods to validate, predict,</a:t>
            </a:r>
          </a:p>
          <a:p>
            <a:r>
              <a:rPr lang="en-US" sz="1200" b="0" i="0" u="none" strike="noStrike" kern="1200" baseline="0" dirty="0">
                <a:solidFill>
                  <a:schemeClr val="tx1"/>
                </a:solidFill>
                <a:latin typeface="+mn-lt"/>
                <a:ea typeface="+mn-ea"/>
                <a:cs typeface="+mn-cs"/>
              </a:rPr>
              <a:t>and guide precision in clinical nanoparticle use by developing a computational Predictive Mechanism Based</a:t>
            </a:r>
          </a:p>
          <a:p>
            <a:r>
              <a:rPr lang="en-US" sz="1200" b="0" i="0" u="none" strike="noStrike" kern="1200" baseline="0" dirty="0">
                <a:solidFill>
                  <a:schemeClr val="tx1"/>
                </a:solidFill>
                <a:latin typeface="+mn-lt"/>
                <a:ea typeface="+mn-ea"/>
                <a:cs typeface="+mn-cs"/>
              </a:rPr>
              <a:t>Nanoparticle Targeting (PMBNPT) model for medical nanocarrier applications.</a:t>
            </a:r>
            <a:endParaRPr lang="en-US" sz="1200" b="1"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kern="1200" dirty="0">
                <a:solidFill>
                  <a:schemeClr val="tx1"/>
                </a:solidFill>
                <a:effectLst/>
                <a:latin typeface="+mn-lt"/>
                <a:ea typeface="+mn-ea"/>
                <a:cs typeface="+mn-cs"/>
              </a:rPr>
              <a:t>Nanoscale adhesion: </a:t>
            </a:r>
            <a:r>
              <a:rPr lang="en-US" sz="1200" kern="1200" dirty="0">
                <a:solidFill>
                  <a:schemeClr val="tx1"/>
                </a:solidFill>
                <a:effectLst/>
                <a:latin typeface="+mn-lt"/>
                <a:ea typeface="+mn-ea"/>
                <a:cs typeface="+mn-cs"/>
              </a:rPr>
              <a:t>Biophysically inspired model for functionalized nanocarrier adhesion to cell surface: roles of protein expression and mechanical factors, N. Ramakrishnan, D. M. Eckmann, V. M. Muzykantov, P. S. Ayyaswamy, and R. Radhakrishnan, 2016, </a:t>
            </a:r>
            <a:r>
              <a:rPr lang="en-US" sz="1200" u="sng" kern="1200" dirty="0">
                <a:solidFill>
                  <a:schemeClr val="tx1"/>
                </a:solidFill>
                <a:effectLst/>
                <a:latin typeface="+mn-lt"/>
                <a:ea typeface="+mn-ea"/>
                <a:cs typeface="+mn-cs"/>
              </a:rPr>
              <a:t>Royal Society Open Science</a:t>
            </a:r>
            <a:r>
              <a:rPr lang="en-US" sz="1200" kern="1200" dirty="0">
                <a:solidFill>
                  <a:schemeClr val="tx1"/>
                </a:solidFill>
                <a:effectLst/>
                <a:latin typeface="+mn-lt"/>
                <a:ea typeface="+mn-ea"/>
                <a:cs typeface="+mn-cs"/>
              </a:rPr>
              <a:t>, 2016, 3, 160260. DOI: </a:t>
            </a:r>
            <a:r>
              <a:rPr lang="en-US" sz="1200" u="sng" kern="1200" dirty="0">
                <a:solidFill>
                  <a:schemeClr val="tx1"/>
                </a:solidFill>
                <a:effectLst/>
                <a:latin typeface="+mn-lt"/>
                <a:ea typeface="+mn-ea"/>
                <a:cs typeface="+mn-cs"/>
                <a:hlinkClick r:id="rId3"/>
              </a:rPr>
              <a:t>10.1098/rsos.160260</a:t>
            </a:r>
            <a:r>
              <a:rPr lang="en-US" sz="120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kern="1200" dirty="0">
                <a:solidFill>
                  <a:schemeClr val="tx1"/>
                </a:solidFill>
                <a:effectLst/>
                <a:latin typeface="+mn-lt"/>
                <a:ea typeface="+mn-ea"/>
                <a:cs typeface="+mn-cs"/>
              </a:rPr>
              <a:t>Nanoscale Transport: </a:t>
            </a:r>
            <a:r>
              <a:rPr lang="en-US" sz="1200" kern="1200" dirty="0">
                <a:solidFill>
                  <a:schemeClr val="tx1"/>
                </a:solidFill>
                <a:effectLst/>
                <a:latin typeface="+mn-lt"/>
                <a:ea typeface="+mn-ea"/>
                <a:cs typeface="+mn-cs"/>
              </a:rPr>
              <a:t>Motion of a nanospheroid in a cylindrical vessel flow: Brownian and hydrodynamic interactions, N. Ramakrishnan§, Y. Wang§, D. M. Eckmann, P. S. Ayyaswamy, R. Radhakrishnan, </a:t>
            </a:r>
            <a:r>
              <a:rPr lang="en-US" sz="1200" u="sng" kern="1200" dirty="0">
                <a:solidFill>
                  <a:schemeClr val="tx1"/>
                </a:solidFill>
                <a:effectLst/>
                <a:latin typeface="+mn-lt"/>
                <a:ea typeface="+mn-ea"/>
                <a:cs typeface="+mn-cs"/>
              </a:rPr>
              <a:t>Journal of Fluid Mechanics</a:t>
            </a:r>
            <a:r>
              <a:rPr lang="en-US" sz="1200" kern="1200" dirty="0">
                <a:solidFill>
                  <a:schemeClr val="tx1"/>
                </a:solidFill>
                <a:effectLst/>
                <a:latin typeface="+mn-lt"/>
                <a:ea typeface="+mn-ea"/>
                <a:cs typeface="+mn-cs"/>
              </a:rPr>
              <a:t>, 2017, 121, 117-152; DOI: 10.1017/jfm.2017.182;</a:t>
            </a:r>
          </a:p>
          <a:p>
            <a:pPr marL="171450" indent="-171450">
              <a:buFont typeface="Wingdings" panose="05000000000000000000" pitchFamily="2" charset="2"/>
              <a:buChar char="Ø"/>
            </a:pPr>
            <a:r>
              <a:rPr lang="en-US" sz="1200" b="1" kern="1200" dirty="0">
                <a:solidFill>
                  <a:schemeClr val="tx1"/>
                </a:solidFill>
                <a:effectLst/>
                <a:latin typeface="+mn-lt"/>
                <a:ea typeface="+mn-ea"/>
                <a:cs typeface="+mn-cs"/>
              </a:rPr>
              <a:t>Molecular scale coupling: </a:t>
            </a:r>
            <a:r>
              <a:rPr lang="en-US" sz="1200" kern="1200" dirty="0">
                <a:solidFill>
                  <a:schemeClr val="tx1"/>
                </a:solidFill>
                <a:effectLst/>
                <a:latin typeface="+mn-lt"/>
                <a:ea typeface="+mn-ea"/>
                <a:cs typeface="+mn-cs"/>
              </a:rPr>
              <a:t>Multivalent binding of a ligand coated particle: Role of shape, size and ligand heterogeneity, M. McKenzie, S. M. Ha, A. Rammohan, R. Radhakrishnan, and N. Ramakrishnan, 2018, </a:t>
            </a:r>
            <a:r>
              <a:rPr lang="en-US" sz="1200" u="sng" kern="1200" dirty="0">
                <a:solidFill>
                  <a:schemeClr val="tx1"/>
                </a:solidFill>
                <a:effectLst/>
                <a:latin typeface="+mn-lt"/>
                <a:ea typeface="+mn-ea"/>
                <a:cs typeface="+mn-cs"/>
              </a:rPr>
              <a:t>Biophysical Journal</a:t>
            </a:r>
            <a:r>
              <a:rPr lang="en-US" sz="1200" kern="1200" dirty="0">
                <a:solidFill>
                  <a:schemeClr val="tx1"/>
                </a:solidFill>
                <a:effectLst/>
                <a:latin typeface="+mn-lt"/>
                <a:ea typeface="+mn-ea"/>
                <a:cs typeface="+mn-cs"/>
              </a:rPr>
              <a:t>, 114(8):1830-1846. DOI: 10.1016/j.bpj.2018.03.007;</a:t>
            </a: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1" kern="1200" dirty="0">
                <a:solidFill>
                  <a:schemeClr val="tx1"/>
                </a:solidFill>
                <a:effectLst/>
                <a:latin typeface="+mn-lt"/>
                <a:ea typeface="+mn-ea"/>
                <a:cs typeface="+mn-cs"/>
              </a:rPr>
              <a:t>Coupling nanoscale transport and adhesion: </a:t>
            </a:r>
            <a:r>
              <a:rPr lang="en-US" sz="1200" kern="1200" dirty="0">
                <a:solidFill>
                  <a:schemeClr val="tx1"/>
                </a:solidFill>
                <a:effectLst/>
                <a:latin typeface="+mn-lt"/>
                <a:ea typeface="+mn-ea"/>
                <a:cs typeface="+mn-cs"/>
              </a:rPr>
              <a:t>Effect of wall-mediated hydrodynamics on the kinetics of activated processes for a Brownian particle predicted using composite generalized Langevin equations, H.-Y. Yu, D. M. Eckmann, P. S. Ayyaswamy, R. Radhakrishnan, </a:t>
            </a:r>
            <a:r>
              <a:rPr lang="en-US" sz="1200" u="sng" kern="1200" dirty="0">
                <a:solidFill>
                  <a:schemeClr val="tx1"/>
                </a:solidFill>
                <a:effectLst/>
                <a:latin typeface="+mn-lt"/>
                <a:ea typeface="+mn-ea"/>
                <a:cs typeface="+mn-cs"/>
              </a:rPr>
              <a:t>Proceedings of the Royal Society A</a:t>
            </a:r>
            <a:r>
              <a:rPr lang="en-US" sz="1200" kern="1200" dirty="0">
                <a:solidFill>
                  <a:schemeClr val="tx1"/>
                </a:solidFill>
                <a:effectLst/>
                <a:latin typeface="+mn-lt"/>
                <a:ea typeface="+mn-ea"/>
                <a:cs typeface="+mn-cs"/>
              </a:rPr>
              <a:t>, 2016, 472, 20160397. DOI: </a:t>
            </a:r>
            <a:r>
              <a:rPr lang="en-US" sz="1200" u="sng" kern="1200" dirty="0">
                <a:solidFill>
                  <a:schemeClr val="tx1"/>
                </a:solidFill>
                <a:effectLst/>
                <a:latin typeface="+mn-lt"/>
                <a:ea typeface="+mn-ea"/>
                <a:cs typeface="+mn-cs"/>
              </a:rPr>
              <a:t>10.1098/rspa.2016.0397</a:t>
            </a:r>
            <a:r>
              <a:rPr lang="en-US" sz="1200" b="0" u="sng"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1" kern="1200" dirty="0">
                <a:solidFill>
                  <a:schemeClr val="tx1"/>
                </a:solidFill>
                <a:effectLst/>
                <a:latin typeface="+mn-lt"/>
                <a:ea typeface="+mn-ea"/>
                <a:cs typeface="+mn-cs"/>
              </a:rPr>
              <a:t>Multiscale validation with experiments: </a:t>
            </a:r>
            <a:r>
              <a:rPr lang="en-US" sz="1200" kern="1200" dirty="0">
                <a:solidFill>
                  <a:schemeClr val="tx1"/>
                </a:solidFill>
                <a:effectLst/>
                <a:latin typeface="+mn-lt"/>
                <a:ea typeface="+mn-ea"/>
                <a:cs typeface="+mn-cs"/>
              </a:rPr>
              <a:t>A Computational Model for Nanocarrier Binding to Endothelium Validated Using In Vivo, In Vitro, and Atomic Force Microscopy Experiments, J. Liu, G. E. R. Weller, B. Zern, P. S.  Ayyaswamy, D. M. Eckmann, V. Muzykantov, R. Radhakrishnan, </a:t>
            </a:r>
            <a:r>
              <a:rPr lang="en-US" sz="1200" u="sng" kern="1200" dirty="0">
                <a:solidFill>
                  <a:schemeClr val="tx1"/>
                </a:solidFill>
                <a:effectLst/>
                <a:latin typeface="+mn-lt"/>
                <a:ea typeface="+mn-ea"/>
                <a:cs typeface="+mn-cs"/>
              </a:rPr>
              <a:t>Proceedings of the National Academy of Sciences</a:t>
            </a:r>
            <a:r>
              <a:rPr lang="en-US" sz="1200" kern="1200" dirty="0">
                <a:solidFill>
                  <a:schemeClr val="tx1"/>
                </a:solidFill>
                <a:effectLst/>
                <a:latin typeface="+mn-lt"/>
                <a:ea typeface="+mn-ea"/>
                <a:cs typeface="+mn-cs"/>
              </a:rPr>
              <a:t>, 107(38), 16530-16535, 2010. Pubmed ID: 20823256;</a:t>
            </a: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1" kern="1200" dirty="0">
                <a:solidFill>
                  <a:schemeClr val="tx1"/>
                </a:solidFill>
                <a:effectLst/>
                <a:latin typeface="+mn-lt"/>
                <a:ea typeface="+mn-ea"/>
                <a:cs typeface="+mn-cs"/>
              </a:rPr>
              <a:t>Role of machine learning and AI: </a:t>
            </a:r>
            <a:r>
              <a:rPr lang="en-US" sz="1200" kern="1200" dirty="0">
                <a:solidFill>
                  <a:schemeClr val="tx1"/>
                </a:solidFill>
                <a:effectLst/>
                <a:latin typeface="+mn-lt"/>
                <a:ea typeface="+mn-ea"/>
                <a:cs typeface="+mn-cs"/>
              </a:rPr>
              <a:t>In silico profiling of activating mutations in cancer, E. Jordan, K. Patil, K. Suresh, J. Park, Y. Mosse, M. A. Lemmon, R. Radhakrishnan, 2019, in review at Cellular and Molecular Living Systems;</a:t>
            </a:r>
            <a:endParaRPr lang="en-US" sz="1200" b="1"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Assembling,</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curating and hosting the multiscale software using best practices in software architecture and high-performance computing and disseminating on the cloud.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Notes: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project explores the neural underpinnings of the so-called cocktail party problem, i.e. the ability of our brain to make sense of multiple sounds that surrounds us in everyday life. Specifically, we develop multiscale models that explore the interaction between brain networks at multiple scales (from single neurons to cross-loci interactions), closely informed by experimental results in human and animal models. The framework offers a springboard to understand how complex soundscapes are parsed into mentally-distinct constructs. As such, it offers a natural front-end to machine learning systems that can infer further knowledge from these separated mental constructs.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project is closely informed and directly validated against brain recordings both in awake behaving animals (auditory and frontal cortical networks) as well as in </a:t>
            </a:r>
            <a:r>
              <a:rPr lang="en-US" sz="1200" b="0" kern="1200" dirty="0" err="1">
                <a:solidFill>
                  <a:schemeClr val="tx1"/>
                </a:solidFill>
                <a:effectLst/>
                <a:latin typeface="+mn-lt"/>
                <a:ea typeface="+mn-ea"/>
                <a:cs typeface="+mn-cs"/>
              </a:rPr>
              <a:t>electroencephalograhical</a:t>
            </a:r>
            <a:r>
              <a:rPr lang="en-US" sz="1200" b="0" kern="1200" dirty="0">
                <a:solidFill>
                  <a:schemeClr val="tx1"/>
                </a:solidFill>
                <a:effectLst/>
                <a:latin typeface="+mn-lt"/>
                <a:ea typeface="+mn-ea"/>
                <a:cs typeface="+mn-cs"/>
              </a:rPr>
              <a:t> recordings from human listeners. This data provides a multiscale outlook on interactions across brain networks which directly maps to the multiscale formulation of the model.</a:t>
            </a:r>
          </a:p>
          <a:p>
            <a:endParaRPr lang="en-US" sz="1200" b="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Chakrabarty, D. &amp; Elhilali, M (2019) A Gestalt inference model for auditory scene segregation.  </a:t>
            </a:r>
            <a:r>
              <a:rPr lang="en-US" sz="1200" b="0" i="1" u="none" strike="noStrike" kern="1200" dirty="0">
                <a:solidFill>
                  <a:schemeClr val="tx1"/>
                </a:solidFill>
                <a:effectLst/>
                <a:latin typeface="+mn-lt"/>
                <a:ea typeface="+mn-ea"/>
                <a:cs typeface="+mn-cs"/>
              </a:rPr>
              <a:t>PLOS Computational Biology</a:t>
            </a:r>
            <a:r>
              <a:rPr lang="en-US" sz="1200" b="0" i="0" u="none" strike="noStrike" kern="1200" dirty="0">
                <a:solidFill>
                  <a:schemeClr val="tx1"/>
                </a:solidFill>
                <a:effectLst/>
                <a:latin typeface="+mn-lt"/>
                <a:ea typeface="+mn-ea"/>
                <a:cs typeface="+mn-cs"/>
              </a:rPr>
              <a:t>, 15(1):e1006711.</a:t>
            </a:r>
          </a:p>
          <a:p>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Elgueda</a:t>
            </a:r>
            <a:r>
              <a:rPr lang="en-US" sz="1200" b="0" i="0" u="none" strike="noStrike" kern="1200" dirty="0">
                <a:solidFill>
                  <a:schemeClr val="tx1"/>
                </a:solidFill>
                <a:effectLst/>
                <a:latin typeface="+mn-lt"/>
                <a:ea typeface="+mn-ea"/>
                <a:cs typeface="+mn-cs"/>
              </a:rPr>
              <a:t> D, Duque D, Radtke-Schuller S, Yin P, David SV, Shamma SA, Fritz JB (2019) State-dependent encoding of sound and behavioral meaning in a tertiary region of the ferret auditory cortex. </a:t>
            </a:r>
            <a:r>
              <a:rPr lang="en-US" sz="1200" b="0" i="1" u="none" strike="noStrike" kern="1200" dirty="0">
                <a:solidFill>
                  <a:schemeClr val="tx1"/>
                </a:solidFill>
                <a:effectLst/>
                <a:latin typeface="+mn-lt"/>
                <a:ea typeface="+mn-ea"/>
                <a:cs typeface="+mn-cs"/>
              </a:rPr>
              <a:t>Nature Neuroscience</a:t>
            </a:r>
            <a:r>
              <a:rPr lang="en-US" sz="1200" b="0" i="0" u="none" strike="noStrike" kern="1200" dirty="0">
                <a:solidFill>
                  <a:schemeClr val="tx1"/>
                </a:solidFill>
                <a:effectLst/>
                <a:latin typeface="+mn-lt"/>
                <a:ea typeface="+mn-ea"/>
                <a:cs typeface="+mn-cs"/>
              </a:rPr>
              <a:t>, 10.1038/s41593-018-0317-8.</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Mounya Elhilali, Johns Hopkins University (</a:t>
            </a:r>
            <a:r>
              <a:rPr lang="en-US" sz="1200" b="0" kern="1200" dirty="0" err="1">
                <a:solidFill>
                  <a:schemeClr val="tx1"/>
                </a:solidFill>
                <a:effectLst/>
                <a:latin typeface="+mn-lt"/>
                <a:ea typeface="+mn-ea"/>
                <a:cs typeface="+mn-cs"/>
              </a:rPr>
              <a:t>mounya@jhu.edu</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Shihab Shamma, University of Maryland (</a:t>
            </a:r>
            <a:r>
              <a:rPr lang="en-US" sz="1200" b="0" kern="1200" dirty="0" err="1">
                <a:solidFill>
                  <a:schemeClr val="tx1"/>
                </a:solidFill>
                <a:effectLst/>
                <a:latin typeface="+mn-lt"/>
                <a:ea typeface="+mn-ea"/>
                <a:cs typeface="+mn-cs"/>
              </a:rPr>
              <a:t>sas@umd.edu</a:t>
            </a:r>
            <a:r>
              <a:rPr lang="en-US" sz="1200" b="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1 slide by COB Monday 2/25/19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dirty="0"/>
              <a:t>The model </a:t>
            </a:r>
            <a:r>
              <a:rPr lang="en-US" sz="1200" dirty="0"/>
              <a:t>{describe purpose of model or method, describe construct, insert graphical depiction, video of simulation if applicable}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What is new inside? </a:t>
            </a:r>
            <a:r>
              <a:rPr lang="en-US" sz="1200" dirty="0"/>
              <a:t>{describe new math, new algorithm}</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How will this change current practice? </a:t>
            </a:r>
            <a:r>
              <a:rPr lang="en-US" dirty="0"/>
              <a:t> </a:t>
            </a:r>
            <a:endParaRPr lang="en-US" b="1"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{Why is this important?}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End Users </a:t>
            </a:r>
            <a:r>
              <a:rPr lang="en-US" sz="1200" dirty="0"/>
              <a:t>{Who are the stakeholders? What expertise should they have? How will they use it (e.g.: data &amp; platform needed)?}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To include in </a:t>
            </a: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628650" lvl="1" indent="-171450">
              <a:buFont typeface="Wingdings" panose="05000000000000000000" pitchFamily="2" charset="2"/>
              <a:buChar char="Ø"/>
            </a:pPr>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mathematical model simulates the body’s immune cell interactions with cancer cells to predict how cancer will respond to various therapies, including immuno-therapy and small-molecule targeted therapies. We can then generate a large number of simulated patients (virtual patients) by varying the parameters in the model and simulate a clinical trial to test new therapies. This approach is less expensive are does not require the long approval process of a real clinical trial.</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628650" lvl="1" indent="-171450">
              <a:buFont typeface="Wingdings" panose="05000000000000000000" pitchFamily="2" charset="2"/>
              <a:buChar char="Ø"/>
            </a:pPr>
            <a:endParaRPr lang="en-US" sz="1200" b="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pPr marL="628650" lvl="1" indent="-171450">
              <a:buFont typeface="Wingdings" panose="05000000000000000000" pitchFamily="2" charset="2"/>
              <a:buChar char="Ø"/>
            </a:pPr>
            <a:r>
              <a:rPr lang="en-US" sz="1200" b="0" kern="1200" dirty="0">
                <a:solidFill>
                  <a:schemeClr val="tx1"/>
                </a:solidFill>
                <a:effectLst/>
                <a:latin typeface="+mn-lt"/>
                <a:ea typeface="+mn-ea"/>
                <a:cs typeface="+mn-cs"/>
              </a:rPr>
              <a:t>Our</a:t>
            </a:r>
            <a:r>
              <a:rPr lang="en-US" sz="1200" b="0" kern="1200" baseline="0" dirty="0">
                <a:solidFill>
                  <a:schemeClr val="tx1"/>
                </a:solidFill>
                <a:effectLst/>
                <a:latin typeface="+mn-lt"/>
                <a:ea typeface="+mn-ea"/>
                <a:cs typeface="+mn-cs"/>
              </a:rPr>
              <a:t> model contains a large set of parameters, many of them can be measured experimentally, or inferred through bioinformatics analysis, however, some of the parameter must be estimated based on the global behavior of the model.</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rPr>
              <a:t>Further details for</a:t>
            </a:r>
            <a:r>
              <a:rPr lang="en-US" sz="1200" b="1" u="sng" kern="1200" dirty="0">
                <a:solidFill>
                  <a:schemeClr val="tx1"/>
                </a:solidFill>
                <a:effectLst/>
                <a:latin typeface="+mn-lt"/>
                <a:ea typeface="+mn-ea"/>
                <a:cs typeface="+mn-cs"/>
              </a:rPr>
              <a:t> 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a:t>
            </a:r>
            <a:r>
              <a:rPr lang="en-US" sz="1200" u="sng" kern="1200" dirty="0">
                <a:solidFill>
                  <a:schemeClr val="tx1"/>
                </a:solidFill>
                <a:effectLst/>
                <a:latin typeface="+mn-lt"/>
                <a:ea typeface="+mn-ea"/>
                <a:cs typeface="+mn-cs"/>
              </a:rPr>
              <a:t>methodological challenges </a:t>
            </a:r>
            <a:r>
              <a:rPr lang="en-US" sz="1200" kern="1200" dirty="0">
                <a:solidFill>
                  <a:schemeClr val="tx1"/>
                </a:solidFill>
                <a:effectLst/>
                <a:latin typeface="+mn-lt"/>
                <a:ea typeface="+mn-ea"/>
                <a:cs typeface="+mn-cs"/>
              </a:rPr>
              <a:t>(e.g.: crossing scales, sparse data, uncertainty, modularity, spatiotemporal simulation challenges, etc.)</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To</a:t>
            </a:r>
            <a:r>
              <a:rPr lang="en-US" sz="1200" i="1" kern="1200" baseline="0" dirty="0">
                <a:solidFill>
                  <a:schemeClr val="tx1"/>
                </a:solidFill>
                <a:effectLst/>
                <a:latin typeface="+mn-lt"/>
                <a:ea typeface="+mn-ea"/>
                <a:cs typeface="+mn-cs"/>
              </a:rPr>
              <a:t> address parameter uncertainty, we generate a large number of virtual patients by varying the parameters in a physiological range (discarding virtual patients that result in unrealistic model outputs). From this type of analysis, we can determine the parameters to which the model is most sensitive.</a:t>
            </a:r>
          </a:p>
          <a:p>
            <a:endParaRPr lang="en-US" sz="1200" kern="1200" dirty="0">
              <a:solidFill>
                <a:schemeClr val="tx1"/>
              </a:solidFill>
              <a:effectLst/>
              <a:latin typeface="+mn-lt"/>
              <a:ea typeface="+mn-ea"/>
              <a:cs typeface="+mn-cs"/>
            </a:endParaRPr>
          </a:p>
          <a:p>
            <a:r>
              <a:rPr lang="en-US" dirty="0"/>
              <a:t>PI name, email:  </a:t>
            </a:r>
            <a:r>
              <a:rPr lang="en-US" dirty="0" err="1"/>
              <a:t>Elana</a:t>
            </a:r>
            <a:r>
              <a:rPr lang="en-US" dirty="0"/>
              <a:t> </a:t>
            </a:r>
            <a:r>
              <a:rPr lang="en-US" dirty="0" err="1"/>
              <a:t>Fertig</a:t>
            </a:r>
            <a:r>
              <a:rPr lang="en-US" dirty="0"/>
              <a:t>, </a:t>
            </a:r>
            <a:r>
              <a:rPr lang="en-US" dirty="0" err="1"/>
              <a:t>ejfertig@jhmi.edu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1 slide by COB Monday 2/25/19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To include in </a:t>
            </a: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baseline="0" dirty="0">
                <a:solidFill>
                  <a:schemeClr val="tx1"/>
                </a:solidFill>
                <a:effectLst/>
                <a:latin typeface="+mn-lt"/>
                <a:ea typeface="+mn-ea"/>
                <a:cs typeface="+mn-cs"/>
              </a:rPr>
              <a:t>The multiscale computational framework will be developed to model blood flow and changes in the heart and vessels wall mechanics that are observed in the pulmonary arterial hypertension disease. The model will incorporate the high and low resolution of the small and large vasculature and the heart that are key components of the described cardio-pulmonary system. I</a:t>
            </a:r>
            <a:r>
              <a:rPr lang="en-GB" sz="1200" kern="1200" baseline="0" dirty="0">
                <a:solidFill>
                  <a:schemeClr val="tx1"/>
                </a:solidFill>
                <a:effectLst/>
                <a:latin typeface="+mn-lt"/>
                <a:ea typeface="+mn-ea"/>
                <a:cs typeface="+mn-cs"/>
              </a:rPr>
              <a:t>n the long term, the model will assist with patient stratification based on biomechanical markers, and provide a framework for virtual testing of pharmacological interventions.</a:t>
            </a: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t>We will use </a:t>
            </a:r>
            <a:r>
              <a:rPr lang="en-GB" sz="1200" b="1" dirty="0"/>
              <a:t>machine learning and AI</a:t>
            </a:r>
            <a:r>
              <a:rPr lang="en-GB" sz="1200" dirty="0"/>
              <a:t> by (1) data assimilation for hemodynamics, (2) uncertainty quantification for multi-fidelity models, (3) uncertainty quantification for parameters evaluated by patients data. </a:t>
            </a:r>
            <a:endParaRPr lang="en-US" sz="1200" b="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consist</a:t>
            </a:r>
            <a:r>
              <a:rPr lang="en-US" sz="1200" b="0" kern="1200" baseline="0" dirty="0">
                <a:solidFill>
                  <a:schemeClr val="tx1"/>
                </a:solidFill>
                <a:effectLst/>
                <a:latin typeface="+mn-lt"/>
                <a:ea typeface="+mn-ea"/>
                <a:cs typeface="+mn-cs"/>
              </a:rPr>
              <a:t> of (1) full and optimized coupling of the hemodynamics and G&amp;R in small, large vessels and the heart to build unified spatiotemporal multiscale computational tool, (2) automating parameters calibrations, (3) applying the computational model for virtual testing of pharmacological treatments. </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rPr>
              <a:t>Further details for</a:t>
            </a:r>
            <a:r>
              <a:rPr lang="en-US" sz="1200" b="1" u="sng" kern="1200" dirty="0">
                <a:solidFill>
                  <a:schemeClr val="tx1"/>
                </a:solidFill>
                <a:effectLst/>
                <a:latin typeface="+mn-lt"/>
                <a:ea typeface="+mn-ea"/>
                <a:cs typeface="+mn-cs"/>
              </a:rPr>
              <a:t> Notes </a:t>
            </a:r>
            <a:r>
              <a:rPr lang="en-US" sz="1200" b="0" u="sng" kern="1200" dirty="0">
                <a:solidFill>
                  <a:schemeClr val="tx1"/>
                </a:solidFill>
                <a:effectLst/>
                <a:latin typeface="+mn-lt"/>
                <a:ea typeface="+mn-ea"/>
                <a:cs typeface="+mn-cs"/>
              </a:rPr>
              <a:t>section</a:t>
            </a: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Mathematical</a:t>
            </a:r>
            <a:r>
              <a:rPr lang="en-US" sz="1200" kern="1200" baseline="0" dirty="0">
                <a:solidFill>
                  <a:schemeClr val="tx1"/>
                </a:solidFill>
                <a:effectLst/>
                <a:latin typeface="+mn-lt"/>
                <a:ea typeface="+mn-ea"/>
                <a:cs typeface="+mn-cs"/>
              </a:rPr>
              <a:t> framework will help to cross time and spatial scales in a rigorous and consistent way leading to a reliable computational model as well as clarification of the imposed assumptions. This theoretical description will also help to identify numerous model limitations that is usually challenging for the complex multi-physics problem with vascular hemodynamics, G&amp;R, tissues mechanics, and the heart model.</a:t>
            </a:r>
          </a:p>
          <a:p>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dirty="0"/>
              <a:t>PI :  C.</a:t>
            </a:r>
            <a:r>
              <a:rPr lang="en-US" baseline="0" dirty="0"/>
              <a:t> Alberto Figueroa (figueroc@med.umich.edu), </a:t>
            </a:r>
            <a:r>
              <a:rPr lang="en-US" baseline="0" dirty="0" err="1"/>
              <a:t>Seungik</a:t>
            </a:r>
            <a:r>
              <a:rPr lang="en-US" baseline="0" dirty="0"/>
              <a:t> </a:t>
            </a:r>
            <a:r>
              <a:rPr lang="en-US" baseline="0" dirty="0" err="1"/>
              <a:t>Baek</a:t>
            </a:r>
            <a:r>
              <a:rPr lang="en-US" baseline="0" dirty="0"/>
              <a:t> (</a:t>
            </a:r>
            <a:r>
              <a:rPr lang="en-US" sz="1200" b="0" i="0" kern="1200" dirty="0">
                <a:solidFill>
                  <a:schemeClr val="tx1"/>
                </a:solidFill>
                <a:effectLst/>
                <a:latin typeface="+mn-lt"/>
                <a:ea typeface="+mn-ea"/>
                <a:cs typeface="+mn-cs"/>
              </a:rPr>
              <a:t>sbaek@egr.msu.edu)</a:t>
            </a:r>
            <a:r>
              <a:rPr lang="en-US" baseline="0" dirty="0"/>
              <a:t>, Adam L. </a:t>
            </a:r>
            <a:r>
              <a:rPr lang="en-US" baseline="0" dirty="0" err="1"/>
              <a:t>Dorfman</a:t>
            </a:r>
            <a:r>
              <a:rPr lang="en-US" baseline="0" dirty="0"/>
              <a:t> (</a:t>
            </a:r>
            <a:r>
              <a:rPr lang="en-US" sz="1200" b="0" i="0" kern="1200" dirty="0">
                <a:solidFill>
                  <a:schemeClr val="tx1"/>
                </a:solidFill>
                <a:effectLst/>
                <a:latin typeface="+mn-lt"/>
                <a:ea typeface="+mn-ea"/>
                <a:cs typeface="+mn-cs"/>
              </a:rPr>
              <a:t>adamdorf@med.umich.edu)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completed 6/2018. A small no cost extension runs through 6/2019, which is being used to complete animal studies.</a:t>
            </a:r>
          </a:p>
          <a:p>
            <a:r>
              <a:rPr lang="en-US" u="none" dirty="0"/>
              <a:t>For future work we are investigating the use of AI to generate maps of diffusible fields to either accelerate, or completely replace, PDE based diffusion solvers.</a:t>
            </a:r>
          </a:p>
          <a:p>
            <a:r>
              <a:rPr lang="en-US" dirty="0"/>
              <a:t>PI name, email:  James A Glazier: jaglazier@gmail.com  or James Sluka: jsluka@Indiana.edu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347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u="sng" kern="1200" dirty="0">
                <a:solidFill>
                  <a:schemeClr val="tx1"/>
                </a:solidFill>
                <a:effectLst/>
                <a:latin typeface="+mn-lt"/>
                <a:ea typeface="+mn-ea"/>
                <a:cs typeface="+mn-cs"/>
              </a:rPr>
              <a:t>Summary</a:t>
            </a:r>
            <a:r>
              <a:rPr lang="en-US" sz="1200" b="0" u="none" kern="1200" dirty="0">
                <a:solidFill>
                  <a:schemeClr val="tx1"/>
                </a:solidFill>
                <a:effectLst/>
                <a:latin typeface="+mn-lt"/>
                <a:ea typeface="+mn-ea"/>
                <a:cs typeface="+mn-cs"/>
              </a:rPr>
              <a:t>: This project aims to develop multiscale computational models for predicting clotting in patients with atrial fibrillation (AF). AF is the most common heart rhythm disorder in the United States, and AF patients have an increased risk of developing blood clots that can cause serious medical complications, including strokes. Tools for modeling blood flow and clotting in AF and treatments for AF promise to improve clinical risk assessment for these patients.</a:t>
            </a:r>
          </a:p>
          <a:p>
            <a:pPr marL="0" indent="0">
              <a:buFont typeface="Arial" panose="020B0604020202020204" pitchFamily="34" charset="0"/>
              <a:buNone/>
            </a:pPr>
            <a:endParaRPr lang="en-US" sz="1200" b="0" u="none"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Machine Learning</a:t>
            </a:r>
            <a:r>
              <a:rPr lang="en-US" sz="1200" b="0" u="none" kern="1200" dirty="0">
                <a:solidFill>
                  <a:schemeClr val="tx1"/>
                </a:solidFill>
                <a:effectLst/>
                <a:latin typeface="+mn-lt"/>
                <a:ea typeface="+mn-ea"/>
                <a:cs typeface="+mn-cs"/>
              </a:rPr>
              <a:t>: Machine learning could see several uses within this project: 1) computer vision approaches to extracting anatomical data from patient image data and associated geometrical model construction; 2) model acceleration (e.g. as a replacement for solving systems of partial differential equations in each time step); 3) automated model reduction for constructing representations amenable to optimization, enabling design.</a:t>
            </a:r>
          </a:p>
          <a:p>
            <a:pPr marL="0" indent="0">
              <a:buFont typeface="Arial" panose="020B0604020202020204" pitchFamily="34" charset="0"/>
              <a:buNone/>
            </a:pPr>
            <a:endParaRPr lang="en-US" sz="1200" b="0" u="sng"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Future Challenges</a:t>
            </a:r>
            <a:r>
              <a:rPr lang="en-US" sz="1200" b="0" u="none" kern="1200" dirty="0">
                <a:solidFill>
                  <a:schemeClr val="tx1"/>
                </a:solidFill>
                <a:effectLst/>
                <a:latin typeface="+mn-lt"/>
                <a:ea typeface="+mn-ea"/>
                <a:cs typeface="+mn-cs"/>
              </a:rPr>
              <a:t>: A key challenge is that the current mechanistic models require lengthy computations. We believe that such models are important for providing insight and understanding, but simplified versions may be necessary to realize translational impact.</a:t>
            </a:r>
          </a:p>
          <a:p>
            <a:pPr marL="0" indent="0">
              <a:buFont typeface="Arial" panose="020B0604020202020204" pitchFamily="34" charset="0"/>
              <a:buNone/>
            </a:pPr>
            <a:endParaRPr lang="en-US" sz="1200" b="0" u="none"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Multiscale Modeling</a:t>
            </a:r>
            <a:r>
              <a:rPr lang="en-US" sz="1200" b="0" u="none" kern="1200" dirty="0">
                <a:solidFill>
                  <a:schemeClr val="tx1"/>
                </a:solidFill>
                <a:effectLst/>
                <a:latin typeface="+mn-lt"/>
                <a:ea typeface="+mn-ea"/>
                <a:cs typeface="+mn-cs"/>
              </a:rPr>
              <a:t>: There are two key modeling challenges that we are seeking to address in this project. 1) We aim to develop computationally tractable models of flow within the highly trabeculated left atrial appendage. This is analogous to flow within a </a:t>
            </a:r>
            <a:r>
              <a:rPr lang="en-US" sz="1200" b="0" u="none" kern="1200" dirty="0" err="1">
                <a:solidFill>
                  <a:schemeClr val="tx1"/>
                </a:solidFill>
                <a:effectLst/>
                <a:latin typeface="+mn-lt"/>
                <a:ea typeface="+mn-ea"/>
                <a:cs typeface="+mn-cs"/>
              </a:rPr>
              <a:t>poroelastic</a:t>
            </a:r>
            <a:r>
              <a:rPr lang="en-US" sz="1200" b="0" u="none" kern="1200" dirty="0">
                <a:solidFill>
                  <a:schemeClr val="tx1"/>
                </a:solidFill>
                <a:effectLst/>
                <a:latin typeface="+mn-lt"/>
                <a:ea typeface="+mn-ea"/>
                <a:cs typeface="+mn-cs"/>
              </a:rPr>
              <a:t> medium. We seek to understand whether and when homogenized models that do not account for the details of the trabeculation are sufficient. 2) We aim to develop algorithms for linking biological processes with vastly different timescales, to wit, the timescale of the heartbeat (1 second) and the timescale of clotting (minutes, hours, days). Direct numerical simulation is not feasible, and models or numerical methods for sampling the fast and slow variables are needed.</a:t>
            </a:r>
            <a:endParaRPr lang="en-US" sz="1200" b="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PI name, email: Boyce Griffith – University of North Carolina at Chapel Hill – </a:t>
            </a:r>
            <a:r>
              <a:rPr lang="en-US" dirty="0" err="1"/>
              <a:t>boyceg@email.unc.edu</a:t>
            </a:r>
            <a:r>
              <a:rPr lang="en-US" dirty="0"/>
              <a:t>; Subaward PIs: Craig Henriquez – Duke University - </a:t>
            </a:r>
            <a:r>
              <a:rPr lang="en-US" dirty="0" err="1"/>
              <a:t>ch@duke.edu</a:t>
            </a:r>
            <a:r>
              <a:rPr lang="en-US" dirty="0"/>
              <a:t> and Aaron Fogelson – University of Utah – </a:t>
            </a:r>
            <a:r>
              <a:rPr lang="en-US" dirty="0" err="1"/>
              <a:t>fogelson@</a:t>
            </a:r>
            <a:r>
              <a:rPr lang="en-US" err="1"/>
              <a:t>math</a:t>
            </a:r>
            <a:r>
              <a:rPr lang="en-US"/>
              <a:t>.utah.edu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define/explain it enough for a non-scientific person to explain to the general public (2-3 sentences)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have developed and validated multi-scale models of multiple failing hearts using the same advanced simulation technology that the automotive, aerospace, energy and hi-tech industries rely on to test their product before they are built. Our model allows for medical devices to be designed and safely tested in the virtual world before ever being tested in the real world. Our model is based on experimental multi-scale measurements with unprecedented detail in a clinically-relevant large animal model of heart failure.</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kern="1200" dirty="0">
                <a:solidFill>
                  <a:schemeClr val="tx1"/>
                </a:solidFill>
                <a:effectLst/>
                <a:latin typeface="+mn-lt"/>
                <a:ea typeface="+mn-ea"/>
                <a:cs typeface="+mn-cs"/>
              </a:rPr>
              <a:t>help your project (2 sentences)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have used our physics-based 3D model input and output data to train a machine learning algorithm that can accurately reproduce time courses of heart chamber pressures and volumes, as well as regional distributions of heart muscle fiber force development (stress) and deformation (strain). The machine learning algorithm is 6 orders of magnitude faster than our physics-based 3D model.</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kern="1200" dirty="0">
                <a:solidFill>
                  <a:schemeClr val="tx1"/>
                </a:solidFill>
                <a:effectLst/>
                <a:latin typeface="+mn-lt"/>
                <a:ea typeface="+mn-ea"/>
                <a:cs typeface="+mn-cs"/>
              </a:rPr>
              <a:t>or next steps after your project is done (1 sentence)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Next steps are to make experimental multi-scale measurements with unprecedented detail in a clinically-relevant large animal model of heart failure after treatment with novel medical devices (e.g., minimally invasive ventricular polymeric injection).</a:t>
            </a:r>
          </a:p>
          <a:p>
            <a:pPr lvl="0"/>
            <a:endParaRPr lang="en-US" sz="1200" kern="120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Further details for</a:t>
            </a:r>
            <a:r>
              <a:rPr lang="en-US" sz="1200" b="1" u="sng" kern="1200" dirty="0">
                <a:solidFill>
                  <a:schemeClr val="tx1"/>
                </a:solidFill>
                <a:effectLst/>
                <a:latin typeface="+mn-lt"/>
                <a:ea typeface="+mn-ea"/>
                <a:cs typeface="+mn-cs"/>
              </a:rPr>
              <a:t> Notes </a:t>
            </a:r>
            <a:r>
              <a:rPr lang="en-US" sz="120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a:t>
            </a:r>
            <a:r>
              <a:rPr lang="en-US" sz="1200" u="sng" kern="1200" dirty="0">
                <a:solidFill>
                  <a:schemeClr val="tx1"/>
                </a:solidFill>
                <a:effectLst/>
                <a:latin typeface="+mn-lt"/>
                <a:ea typeface="+mn-ea"/>
                <a:cs typeface="+mn-cs"/>
              </a:rPr>
              <a:t>methodological challenges </a:t>
            </a:r>
            <a:r>
              <a:rPr lang="en-US" sz="1200" kern="1200" dirty="0">
                <a:solidFill>
                  <a:schemeClr val="tx1"/>
                </a:solidFill>
                <a:effectLst/>
                <a:latin typeface="+mn-lt"/>
                <a:ea typeface="+mn-ea"/>
                <a:cs typeface="+mn-cs"/>
              </a:rPr>
              <a:t>(e.g.: crossing scales, sparse data, uncertainty, modularity, spatiotemporal simulation challenges,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finite element method is a rigorous (and widely accepted) mathematical method for numerically solving the partial differential equations that govern the mechanics of deformable bodies (conservation of mass and momentum). To reconcile our finite element model with multi-scale experimental measurements such as heart chamber geometry versus heart cell dimensions (diameter, sarcomere length, sarcomere number) we use machine learning (Bayesian inference).</a:t>
            </a:r>
          </a:p>
          <a:p>
            <a:r>
              <a:rPr lang="en-US" sz="1200" b="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PI name, email:  Julius Guccione (Contact PI), </a:t>
            </a:r>
            <a:r>
              <a:rPr lang="en-US" sz="1200" kern="1200" dirty="0" err="1">
                <a:solidFill>
                  <a:schemeClr val="tx1"/>
                </a:solidFill>
                <a:effectLst/>
                <a:latin typeface="+mn-lt"/>
                <a:ea typeface="+mn-ea"/>
                <a:cs typeface="+mn-cs"/>
              </a:rPr>
              <a:t>Julius.Guccione@ucsf.edu</a:t>
            </a:r>
            <a:r>
              <a:rPr lang="en-US" sz="1200" kern="1200" dirty="0">
                <a:solidFill>
                  <a:schemeClr val="tx1"/>
                </a:solidFill>
                <a:effectLst/>
                <a:latin typeface="+mn-lt"/>
                <a:ea typeface="+mn-ea"/>
                <a:cs typeface="+mn-cs"/>
              </a:rPr>
              <a:t>; Ghassan </a:t>
            </a:r>
            <a:r>
              <a:rPr lang="en-US" sz="1200" kern="1200" dirty="0" err="1">
                <a:solidFill>
                  <a:schemeClr val="tx1"/>
                </a:solidFill>
                <a:effectLst/>
                <a:latin typeface="+mn-lt"/>
                <a:ea typeface="+mn-ea"/>
                <a:cs typeface="+mn-cs"/>
              </a:rPr>
              <a:t>Kassab</a:t>
            </a:r>
            <a:r>
              <a:rPr lang="en-US" sz="1200" kern="1200" dirty="0">
                <a:solidFill>
                  <a:schemeClr val="tx1"/>
                </a:solidFill>
                <a:effectLst/>
                <a:latin typeface="+mn-lt"/>
                <a:ea typeface="+mn-ea"/>
                <a:cs typeface="+mn-cs"/>
              </a:rPr>
              <a:t> (MPI), gkassab@calmi2.org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mammalian circadian clock located in the hypothalamus of the brain consists of approximately 20,000 pacemaker neurons that are coupled together to produce a robust overall rhythm that drives bodily functions such as sleep patterns. The clock represents an ideal model system for studying biological network design and behavior due to accumulating data on individual neurons and their interactions. The goal of this project is to develop a multiscale model of the circadian clock and to integrate this model with targeted experiments and novel computational tools to gain improved understanding of network connectivity, synchronization and entrainment properties.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To perform order reduction and accelerate simulation of the neural network model, we are developing a suite of machine learning tools specialized for heterogeneous neural networks. These techniques include diffusion maps, manifold learning techniques with input-output informed kernels and equation-free simulation techniques. Upon completion of this U01 project, we will be well positioned to combine the the neural network model and accelerated simulation tools to computationally identify promising therapeutic strategies for counteracting circadian dysfunction. </a:t>
            </a:r>
          </a:p>
          <a:p>
            <a:pPr marL="0" indent="0">
              <a:buFont typeface="Arial" panose="020B0604020202020204" pitchFamily="34" charset="0"/>
              <a:buNone/>
            </a:pPr>
            <a:endParaRPr lang="en-US" sz="1200" b="0" u="sng" kern="1200" dirty="0">
              <a:solidFill>
                <a:schemeClr val="tx1"/>
              </a:solidFill>
              <a:effectLst/>
              <a:latin typeface="+mn-lt"/>
              <a:ea typeface="+mn-ea"/>
              <a:cs typeface="+mn-cs"/>
            </a:endParaRPr>
          </a:p>
          <a:p>
            <a:pPr marL="0" indent="0">
              <a:buFont typeface="Arial" panose="020B0604020202020204" pitchFamily="34" charset="0"/>
              <a:buNone/>
            </a:pPr>
            <a:r>
              <a:rPr lang="en-US" sz="1200" b="0" u="none" kern="1200" dirty="0">
                <a:solidFill>
                  <a:schemeClr val="tx1"/>
                </a:solidFill>
                <a:effectLst/>
                <a:latin typeface="+mn-lt"/>
                <a:ea typeface="+mn-ea"/>
                <a:cs typeface="+mn-cs"/>
              </a:rPr>
              <a:t>Our multiscale tools will provide effective </a:t>
            </a:r>
            <a:r>
              <a:rPr lang="en-US" sz="1200" kern="1200" dirty="0">
                <a:solidFill>
                  <a:schemeClr val="tx1"/>
                </a:solidFill>
                <a:effectLst/>
                <a:latin typeface="+mn-lt"/>
                <a:ea typeface="+mn-ea"/>
                <a:cs typeface="+mn-cs"/>
              </a:rPr>
              <a:t>spatiotemporal </a:t>
            </a:r>
            <a:r>
              <a:rPr lang="en-US" sz="1200" b="0" u="none" kern="1200" dirty="0">
                <a:solidFill>
                  <a:schemeClr val="tx1"/>
                </a:solidFill>
                <a:effectLst/>
                <a:latin typeface="+mn-lt"/>
                <a:ea typeface="+mn-ea"/>
                <a:cs typeface="+mn-cs"/>
              </a:rPr>
              <a:t>simulation of heterogeneous oscillators on heterogeneous networks over time scales ranging from hours to entire seasons. The multiscale modeling framework will allow direct incorporation of sparse data on individual oscillators (e.g. heterogeneous periods and amplitudes) as well as network properties (e.g. average connectivity, degree distribution).</a:t>
            </a:r>
          </a:p>
          <a:p>
            <a:endParaRPr lang="en-US" sz="1200" kern="1200" dirty="0">
              <a:solidFill>
                <a:schemeClr val="tx1"/>
              </a:solidFill>
              <a:effectLst/>
              <a:latin typeface="+mn-lt"/>
              <a:ea typeface="+mn-ea"/>
              <a:cs typeface="+mn-cs"/>
            </a:endParaRPr>
          </a:p>
          <a:p>
            <a:r>
              <a:rPr lang="en-US" dirty="0"/>
              <a:t>Dr. Michael A. Henson, mhenson@umass.edu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1 slide by COB Monday 2/25/19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To include in </a:t>
            </a: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 </a:t>
            </a:r>
            <a:r>
              <a:rPr lang="en-US" sz="1200" dirty="0"/>
              <a:t>Machine learning algorithms are used to analyze and compare experimental and modeling data. All developed models were analyzed using sensitivity analysis and uncertainty quantification to demonstrate their robustness and predictive abilities.</a:t>
            </a:r>
            <a:endParaRPr lang="en-US" sz="1200" b="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 We plan to develop both models further to study clot embolization, compression and contraction in specific patients. </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rPr>
              <a:t>Further details for</a:t>
            </a:r>
            <a:r>
              <a:rPr lang="en-US" sz="1200" b="1" u="sng" kern="1200" dirty="0">
                <a:solidFill>
                  <a:schemeClr val="tx1"/>
                </a:solidFill>
                <a:effectLst/>
                <a:latin typeface="+mn-lt"/>
                <a:ea typeface="+mn-ea"/>
                <a:cs typeface="+mn-cs"/>
              </a:rPr>
              <a:t> 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Behavioral modeling</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new theories that will integrate within person dynamics with between person dynamics</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a:t>
            </a:r>
            <a:r>
              <a:rPr lang="en-US" sz="1200" u="sng" kern="1200" dirty="0">
                <a:solidFill>
                  <a:schemeClr val="tx1"/>
                </a:solidFill>
                <a:effectLst/>
                <a:latin typeface="+mn-lt"/>
                <a:ea typeface="+mn-ea"/>
                <a:cs typeface="+mn-cs"/>
              </a:rPr>
              <a:t>methodological challenges </a:t>
            </a:r>
            <a:r>
              <a:rPr lang="en-US" sz="1200" kern="1200" dirty="0">
                <a:solidFill>
                  <a:schemeClr val="tx1"/>
                </a:solidFill>
                <a:effectLst/>
                <a:latin typeface="+mn-lt"/>
                <a:ea typeface="+mn-ea"/>
                <a:cs typeface="+mn-cs"/>
              </a:rPr>
              <a:t>(e.g.: crossing scales, sparse data, uncertainty, modularity, spatiotemporal simulation challenges, etc.). We develop coarse grained justification for the subcellular element models of platelets, red blood cells and fibrin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Medical simulation</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math challenges </a:t>
            </a:r>
            <a:r>
              <a:rPr lang="en-US" sz="1200" kern="1200" dirty="0">
                <a:solidFill>
                  <a:schemeClr val="tx1"/>
                </a:solidFill>
                <a:effectLst/>
                <a:latin typeface="+mn-lt"/>
                <a:ea typeface="+mn-ea"/>
                <a:cs typeface="+mn-cs"/>
              </a:rPr>
              <a:t>being overcome. </a:t>
            </a:r>
            <a:r>
              <a:rPr lang="en-US" sz="1200" b="0" kern="1200" dirty="0">
                <a:solidFill>
                  <a:schemeClr val="tx1"/>
                </a:solidFill>
                <a:effectLst/>
                <a:latin typeface="+mn-lt"/>
                <a:ea typeface="+mn-ea"/>
                <a:cs typeface="+mn-cs"/>
              </a:rPr>
              <a:t>We were able to couple subcellular element representations for cells with particle representations of the blood flow and molecular signaling </a:t>
            </a:r>
            <a:r>
              <a:rPr lang="en-US" sz="1200" b="0" kern="1200" dirty="0" err="1">
                <a:solidFill>
                  <a:schemeClr val="tx1"/>
                </a:solidFill>
                <a:effectLst/>
                <a:latin typeface="+mn-lt"/>
                <a:ea typeface="+mn-ea"/>
                <a:cs typeface="+mn-cs"/>
              </a:rPr>
              <a:t>submodels</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e.g. collision dynamics, cloth dynamics, haptics,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explain how </a:t>
            </a:r>
            <a:r>
              <a:rPr lang="en-US" sz="1200" u="sng" kern="1200" dirty="0">
                <a:solidFill>
                  <a:schemeClr val="tx1"/>
                </a:solidFill>
                <a:effectLst/>
                <a:latin typeface="+mn-lt"/>
                <a:ea typeface="+mn-ea"/>
                <a:cs typeface="+mn-cs"/>
              </a:rPr>
              <a:t>new statistical approaches </a:t>
            </a:r>
            <a:r>
              <a:rPr lang="en-US" sz="1200" kern="1200" dirty="0">
                <a:solidFill>
                  <a:schemeClr val="tx1"/>
                </a:solidFill>
                <a:effectLst/>
                <a:latin typeface="+mn-lt"/>
                <a:ea typeface="+mn-ea"/>
                <a:cs typeface="+mn-cs"/>
              </a:rPr>
              <a:t>will provide mechanistic understanding of the system. </a:t>
            </a:r>
            <a:r>
              <a:rPr lang="en-US" sz="1200" dirty="0"/>
              <a:t>All developed models were analyzed using sensitivity analysis and uncertainty quantification methods to demonstrate their robustness and predictive abilities.</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PI name, email:  Mark Alber, malber@ucr.edu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1 slide by COB Monday 2/25/19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To include in </a:t>
            </a: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rPr>
              <a:t>Further details for</a:t>
            </a:r>
            <a:r>
              <a:rPr lang="en-US" sz="1200" b="1" u="sng" kern="1200" dirty="0">
                <a:solidFill>
                  <a:schemeClr val="tx1"/>
                </a:solidFill>
                <a:effectLst/>
                <a:latin typeface="+mn-lt"/>
                <a:ea typeface="+mn-ea"/>
                <a:cs typeface="+mn-cs"/>
              </a:rPr>
              <a:t> 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Behavioral modeling</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new theories that will integrate within person dynamics with between person dynamics</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a:t>
            </a:r>
            <a:r>
              <a:rPr lang="en-US" sz="1200" u="sng" kern="1200" dirty="0">
                <a:solidFill>
                  <a:schemeClr val="tx1"/>
                </a:solidFill>
                <a:effectLst/>
                <a:latin typeface="+mn-lt"/>
                <a:ea typeface="+mn-ea"/>
                <a:cs typeface="+mn-cs"/>
              </a:rPr>
              <a:t>methodological challenges </a:t>
            </a:r>
            <a:r>
              <a:rPr lang="en-US" sz="1200" kern="1200" dirty="0">
                <a:solidFill>
                  <a:schemeClr val="tx1"/>
                </a:solidFill>
                <a:effectLst/>
                <a:latin typeface="+mn-lt"/>
                <a:ea typeface="+mn-ea"/>
                <a:cs typeface="+mn-cs"/>
              </a:rPr>
              <a:t>(e.g.: crossing scales, sparse data, uncertainty, modularity, spatiotemporal simulation challenges,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Medical simulation</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math challenges </a:t>
            </a:r>
            <a:r>
              <a:rPr lang="en-US" sz="1200" kern="1200" dirty="0">
                <a:solidFill>
                  <a:schemeClr val="tx1"/>
                </a:solidFill>
                <a:effectLst/>
                <a:latin typeface="+mn-lt"/>
                <a:ea typeface="+mn-ea"/>
                <a:cs typeface="+mn-cs"/>
              </a:rPr>
              <a:t>being overcome (e.g. collision dynamics, cloth dynamics, haptics, etc.)</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explain how </a:t>
            </a:r>
            <a:r>
              <a:rPr lang="en-US" sz="1200" u="sng" kern="1200" dirty="0">
                <a:solidFill>
                  <a:schemeClr val="tx1"/>
                </a:solidFill>
                <a:effectLst/>
                <a:latin typeface="+mn-lt"/>
                <a:ea typeface="+mn-ea"/>
                <a:cs typeface="+mn-cs"/>
              </a:rPr>
              <a:t>new statistical approaches </a:t>
            </a:r>
            <a:r>
              <a:rPr lang="en-US" sz="1200" kern="1200" dirty="0">
                <a:solidFill>
                  <a:schemeClr val="tx1"/>
                </a:solidFill>
                <a:effectLst/>
                <a:latin typeface="+mn-lt"/>
                <a:ea typeface="+mn-ea"/>
                <a:cs typeface="+mn-cs"/>
              </a:rPr>
              <a:t>will provide mechanistic understanding of the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BRAIN</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theory</a:t>
            </a:r>
            <a:r>
              <a:rPr lang="en-US" sz="1200" kern="1200" dirty="0">
                <a:solidFill>
                  <a:schemeClr val="tx1"/>
                </a:solidFill>
                <a:effectLst/>
                <a:latin typeface="+mn-lt"/>
                <a:ea typeface="+mn-ea"/>
                <a:cs typeface="+mn-cs"/>
              </a:rPr>
              <a:t> behind the math/stats and how it will be used to understand how the brain works; explain the level of </a:t>
            </a:r>
            <a:r>
              <a:rPr lang="en-US" sz="1200" u="sng" kern="1200" dirty="0">
                <a:solidFill>
                  <a:schemeClr val="tx1"/>
                </a:solidFill>
                <a:effectLst/>
                <a:latin typeface="+mn-lt"/>
                <a:ea typeface="+mn-ea"/>
                <a:cs typeface="+mn-cs"/>
              </a:rPr>
              <a:t>data dependency </a:t>
            </a:r>
            <a:r>
              <a:rPr lang="en-US" sz="1200" kern="1200" dirty="0">
                <a:solidFill>
                  <a:schemeClr val="tx1"/>
                </a:solidFill>
                <a:effectLst/>
                <a:latin typeface="+mn-lt"/>
                <a:ea typeface="+mn-ea"/>
                <a:cs typeface="+mn-cs"/>
              </a:rPr>
              <a:t>on your model (e.g.:  (a) completely abstract toy model, (b) a coarse-grained model based on a high level view of previous data, (c) a model based directly on one kind of data (e.g., neural recordings) or (d) a model synthesizing multiple data types (e.g., neural recordings and </a:t>
            </a:r>
            <a:r>
              <a:rPr lang="en-US" sz="1200" kern="1200" dirty="0" err="1">
                <a:solidFill>
                  <a:schemeClr val="tx1"/>
                </a:solidFill>
                <a:effectLst/>
                <a:latin typeface="+mn-lt"/>
                <a:ea typeface="+mn-ea"/>
                <a:cs typeface="+mn-cs"/>
              </a:rPr>
              <a:t>connectomics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dirty="0"/>
              <a:t>PI name, email: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1 slide by COB Monday 2/25/19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To include in </a:t>
            </a: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rPr>
              <a:t>Further details for</a:t>
            </a:r>
            <a:r>
              <a:rPr lang="en-US" sz="1200" b="1" u="sng" kern="1200" dirty="0">
                <a:solidFill>
                  <a:schemeClr val="tx1"/>
                </a:solidFill>
                <a:effectLst/>
                <a:latin typeface="+mn-lt"/>
                <a:ea typeface="+mn-ea"/>
                <a:cs typeface="+mn-cs"/>
              </a:rPr>
              <a:t> 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a:t>
            </a:r>
            <a:r>
              <a:rPr lang="en-US" sz="1200" u="sng" kern="1200" dirty="0">
                <a:solidFill>
                  <a:schemeClr val="tx1"/>
                </a:solidFill>
                <a:effectLst/>
                <a:latin typeface="+mn-lt"/>
                <a:ea typeface="+mn-ea"/>
                <a:cs typeface="+mn-cs"/>
              </a:rPr>
              <a:t>methodological challenges </a:t>
            </a:r>
            <a:r>
              <a:rPr lang="en-US" sz="1200" kern="1200" dirty="0">
                <a:solidFill>
                  <a:schemeClr val="tx1"/>
                </a:solidFill>
                <a:effectLst/>
                <a:latin typeface="+mn-lt"/>
                <a:ea typeface="+mn-ea"/>
                <a:cs typeface="+mn-cs"/>
              </a:rPr>
              <a:t>(e.g.: crossing scales, sparse data, uncertainty, modularity, spatiotemporal simulation challenges, etc.)</a:t>
            </a:r>
          </a:p>
          <a:p>
            <a:endParaRPr lang="en-US" sz="1200" kern="1200" dirty="0">
              <a:solidFill>
                <a:schemeClr val="tx1"/>
              </a:solidFill>
              <a:effectLst/>
              <a:latin typeface="+mn-lt"/>
              <a:ea typeface="+mn-ea"/>
              <a:cs typeface="+mn-cs"/>
            </a:endParaRPr>
          </a:p>
          <a:p>
            <a:r>
              <a:rPr lang="en-US" dirty="0"/>
              <a:t>PI name:</a:t>
            </a:r>
            <a:r>
              <a:rPr lang="en-US" baseline="0" dirty="0"/>
              <a:t> George </a:t>
            </a:r>
            <a:r>
              <a:rPr lang="en-US" baseline="0" dirty="0" err="1"/>
              <a:t>Karniadakis</a:t>
            </a:r>
            <a:r>
              <a:rPr lang="en-US" dirty="0"/>
              <a:t>  email:  george_karniadakis@brown.edu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907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Successful vaccination involves two scales. At the within-host scale, the design and construction of an effective vaccine requires a quantitative understanding of the interaction of the virus (or protein antigen) and the immune response, specifically,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the magnitude of immunological memory generated, (ii) how that memory wanes, and (iii) the degree to which memory provides protection following infection. At the between-host or epidemiological level, mathematical models can provide a quantitative understanding of how to best use the vaccine and maximize the effects of herd immunity. </a:t>
            </a:r>
          </a:p>
          <a:p>
            <a:endParaRPr lang="en-US" sz="1200" kern="1200" dirty="0">
              <a:solidFill>
                <a:schemeClr val="tx1"/>
              </a:solidFill>
              <a:effectLst/>
              <a:latin typeface="+mn-lt"/>
              <a:ea typeface="+mn-ea"/>
              <a:cs typeface="+mn-cs"/>
            </a:endParaRPr>
          </a:p>
          <a:p>
            <a:r>
              <a:rPr lang="en-US" sz="1200" dirty="0"/>
              <a:t>The current inactivated influenza A virus vaccine requires an antigenic match between the vaccine and circulating strains. Antibodies induced by vaccination or exposure to earlier virus strains drive the selection of antibody-escaping mutants and result in the rapid virus evolution (antigenic drift).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existing type of vaccine, known as a live attenuated influenza vaccine (LAIV) elicits memory CD8 T cell responses to conserved epitopes. </a:t>
            </a:r>
            <a:r>
              <a:rPr lang="en-US" sz="1200" dirty="0"/>
              <a:t>The effectiveness of T cell-based vaccine is complicated by two main factors: (1) It can be impacted by pre-existing immunity preventing the attenuated virus from replicating and inducing an immune response; (2) The effectiveness of the vaccine may be substantially boosted if immunized individuals experience asymptomatic infection by circulating influenza virus.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dirty="0"/>
              <a:t>Universal influenza vaccines against the conserved CD8 T cell epitopes of influenza A virus will minimize the burden of seasonal outbreaks and prepare for the pandemics. Determining the effectiveness of T cell-based immunizations, such as with live attenuated influenza vaccines (LAIV), require taking into account the pre-existing immunity from prior vaccinations or natural infections, and this can only be done by novel </a:t>
            </a:r>
            <a:r>
              <a:rPr lang="en-US" sz="1200" u="sng" dirty="0"/>
              <a:t>multi-scale models integrating within-host and epidemiological scales</a:t>
            </a:r>
            <a:r>
              <a:rPr lang="en-US" sz="1200"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This</a:t>
            </a:r>
            <a:r>
              <a:rPr lang="en-US" sz="1200" b="0" kern="1200" baseline="0" dirty="0">
                <a:solidFill>
                  <a:schemeClr val="tx1"/>
                </a:solidFill>
                <a:effectLst/>
                <a:latin typeface="+mn-lt"/>
                <a:ea typeface="+mn-ea"/>
                <a:cs typeface="+mn-cs"/>
              </a:rPr>
              <a:t> project aims to develop a mathematical model that can serve as a virtual laboratory to investigate novel interventions in invasive </a:t>
            </a:r>
            <a:r>
              <a:rPr lang="en-US" sz="1200" b="0" kern="1200" baseline="0" dirty="0" err="1">
                <a:solidFill>
                  <a:schemeClr val="tx1"/>
                </a:solidFill>
                <a:effectLst/>
                <a:latin typeface="+mn-lt"/>
                <a:ea typeface="+mn-ea"/>
                <a:cs typeface="+mn-cs"/>
              </a:rPr>
              <a:t>aspergillosis</a:t>
            </a:r>
            <a:r>
              <a:rPr lang="en-US" sz="1200" b="0" kern="1200" baseline="0" dirty="0">
                <a:solidFill>
                  <a:schemeClr val="tx1"/>
                </a:solidFill>
                <a:effectLst/>
                <a:latin typeface="+mn-lt"/>
                <a:ea typeface="+mn-ea"/>
                <a:cs typeface="+mn-cs"/>
              </a:rPr>
              <a:t>, a serious disease affecting </a:t>
            </a:r>
            <a:r>
              <a:rPr lang="en-US" sz="1200" b="0" kern="1200" baseline="0" dirty="0" err="1">
                <a:solidFill>
                  <a:schemeClr val="tx1"/>
                </a:solidFill>
                <a:effectLst/>
                <a:latin typeface="+mn-lt"/>
                <a:ea typeface="+mn-ea"/>
                <a:cs typeface="+mn-cs"/>
              </a:rPr>
              <a:t>immunocompromised</a:t>
            </a:r>
            <a:r>
              <a:rPr lang="en-US" sz="1200" b="0" kern="1200" baseline="0" dirty="0">
                <a:solidFill>
                  <a:schemeClr val="tx1"/>
                </a:solidFill>
                <a:effectLst/>
                <a:latin typeface="+mn-lt"/>
                <a:ea typeface="+mn-ea"/>
                <a:cs typeface="+mn-cs"/>
              </a:rPr>
              <a:t> patients, with a mortality rate of almost 50%, with standard-of-care treatment. The project will also develop novel software engineering techniques to allow the extension of such models to include a large number of disease-relevant features, making the model increasingly realistic and versatile. </a:t>
            </a: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Future challenges </a:t>
            </a:r>
            <a:r>
              <a:rPr lang="en-US" sz="1200" b="0" kern="1200" baseline="0" dirty="0">
                <a:solidFill>
                  <a:schemeClr val="tx1"/>
                </a:solidFill>
                <a:effectLst/>
                <a:latin typeface="+mn-lt"/>
                <a:ea typeface="+mn-ea"/>
                <a:cs typeface="+mn-cs"/>
              </a:rPr>
              <a:t>include the identification of important immunological and pathogenic variables that allow the personalization of the model to capture the immunological profile of an individual patient and, possibly, the genetic make-up of the particular fungal strain that caused the infection.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Multiscale</a:t>
            </a:r>
            <a:r>
              <a:rPr lang="en-US" sz="1200" b="1" kern="1200" dirty="0">
                <a:solidFill>
                  <a:schemeClr val="tx1"/>
                </a:solidFill>
                <a:effectLst/>
                <a:latin typeface="+mn-lt"/>
                <a:ea typeface="+mn-ea"/>
                <a:cs typeface="+mn-cs"/>
              </a:rPr>
              <a:t> modeling</a:t>
            </a:r>
            <a:r>
              <a:rPr lang="en-US" sz="1200" kern="1200" dirty="0">
                <a:solidFill>
                  <a:schemeClr val="tx1"/>
                </a:solidFill>
                <a:effectLst/>
                <a:latin typeface="+mn-lt"/>
                <a:ea typeface="+mn-ea"/>
                <a:cs typeface="+mn-cs"/>
              </a:rPr>
              <a:t>:  The project will address two challenges related to multi-scale</a:t>
            </a:r>
            <a:r>
              <a:rPr lang="en-US" sz="1200" kern="1200" baseline="0" dirty="0">
                <a:solidFill>
                  <a:schemeClr val="tx1"/>
                </a:solidFill>
                <a:effectLst/>
                <a:latin typeface="+mn-lt"/>
                <a:ea typeface="+mn-ea"/>
                <a:cs typeface="+mn-cs"/>
              </a:rPr>
              <a:t> modeling. First, the proliferation of component models at the different scales represents a significant challenge when the model needs to be modified or extended subsequently. Second, there is a wide range of heterogeneous data generated, from experimental data and metadata to data from simulation runs with many varying sets of parameters. This project is building an information management platform to solve this problem. </a:t>
            </a:r>
          </a:p>
          <a:p>
            <a:endParaRPr lang="en-US" sz="1200" kern="1200" dirty="0">
              <a:solidFill>
                <a:schemeClr val="tx1"/>
              </a:solidFill>
              <a:effectLst/>
              <a:latin typeface="+mn-lt"/>
              <a:ea typeface="+mn-ea"/>
              <a:cs typeface="+mn-cs"/>
            </a:endParaRPr>
          </a:p>
          <a:p>
            <a:r>
              <a:rPr lang="en-US"/>
              <a:t>PI:  </a:t>
            </a:r>
            <a:r>
              <a:rPr lang="en-US" dirty="0"/>
              <a:t>Reinhard Laubenbacher, </a:t>
            </a:r>
            <a:r>
              <a:rPr lang="en-US" dirty="0" err="1"/>
              <a:t>laubenbacher@uchc.edu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1 slide by COB Monday 2/25/19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To include in </a:t>
            </a: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rPr>
              <a:t>Further details for</a:t>
            </a:r>
            <a:r>
              <a:rPr lang="en-US" sz="1200" b="1" u="sng" kern="1200" dirty="0">
                <a:solidFill>
                  <a:schemeClr val="tx1"/>
                </a:solidFill>
                <a:effectLst/>
                <a:latin typeface="+mn-lt"/>
                <a:ea typeface="+mn-ea"/>
                <a:cs typeface="+mn-cs"/>
              </a:rPr>
              <a:t> 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Behavioral modeling</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new theories that will integrate within person dynamics with between person dynamics</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a:t>
            </a:r>
            <a:r>
              <a:rPr lang="en-US" sz="1200" u="sng" kern="1200" dirty="0">
                <a:solidFill>
                  <a:schemeClr val="tx1"/>
                </a:solidFill>
                <a:effectLst/>
                <a:latin typeface="+mn-lt"/>
                <a:ea typeface="+mn-ea"/>
                <a:cs typeface="+mn-cs"/>
              </a:rPr>
              <a:t>methodological challenges </a:t>
            </a:r>
            <a:r>
              <a:rPr lang="en-US" sz="1200" kern="1200" dirty="0">
                <a:solidFill>
                  <a:schemeClr val="tx1"/>
                </a:solidFill>
                <a:effectLst/>
                <a:latin typeface="+mn-lt"/>
                <a:ea typeface="+mn-ea"/>
                <a:cs typeface="+mn-cs"/>
              </a:rPr>
              <a:t>(e.g.: crossing scales, sparse data, uncertainty, modularity, spatiotemporal simulation challenges,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Medical simulation</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math challenges </a:t>
            </a:r>
            <a:r>
              <a:rPr lang="en-US" sz="1200" kern="1200" dirty="0">
                <a:solidFill>
                  <a:schemeClr val="tx1"/>
                </a:solidFill>
                <a:effectLst/>
                <a:latin typeface="+mn-lt"/>
                <a:ea typeface="+mn-ea"/>
                <a:cs typeface="+mn-cs"/>
              </a:rPr>
              <a:t>being overcome (e.g. collision dynamics, cloth dynamics, haptics, etc.)</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explain how </a:t>
            </a:r>
            <a:r>
              <a:rPr lang="en-US" sz="1200" u="sng" kern="1200" dirty="0">
                <a:solidFill>
                  <a:schemeClr val="tx1"/>
                </a:solidFill>
                <a:effectLst/>
                <a:latin typeface="+mn-lt"/>
                <a:ea typeface="+mn-ea"/>
                <a:cs typeface="+mn-cs"/>
              </a:rPr>
              <a:t>new statistical approaches </a:t>
            </a:r>
            <a:r>
              <a:rPr lang="en-US" sz="1200" kern="1200" dirty="0">
                <a:solidFill>
                  <a:schemeClr val="tx1"/>
                </a:solidFill>
                <a:effectLst/>
                <a:latin typeface="+mn-lt"/>
                <a:ea typeface="+mn-ea"/>
                <a:cs typeface="+mn-cs"/>
              </a:rPr>
              <a:t>will provide mechanistic understanding of the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BRAIN</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theory</a:t>
            </a:r>
            <a:r>
              <a:rPr lang="en-US" sz="1200" kern="1200" dirty="0">
                <a:solidFill>
                  <a:schemeClr val="tx1"/>
                </a:solidFill>
                <a:effectLst/>
                <a:latin typeface="+mn-lt"/>
                <a:ea typeface="+mn-ea"/>
                <a:cs typeface="+mn-cs"/>
              </a:rPr>
              <a:t> behind the math/stats and how it will be used to understand how the brain works; explain the level of </a:t>
            </a:r>
            <a:r>
              <a:rPr lang="en-US" sz="1200" u="sng" kern="1200" dirty="0">
                <a:solidFill>
                  <a:schemeClr val="tx1"/>
                </a:solidFill>
                <a:effectLst/>
                <a:latin typeface="+mn-lt"/>
                <a:ea typeface="+mn-ea"/>
                <a:cs typeface="+mn-cs"/>
              </a:rPr>
              <a:t>data dependency </a:t>
            </a:r>
            <a:r>
              <a:rPr lang="en-US" sz="1200" kern="1200" dirty="0">
                <a:solidFill>
                  <a:schemeClr val="tx1"/>
                </a:solidFill>
                <a:effectLst/>
                <a:latin typeface="+mn-lt"/>
                <a:ea typeface="+mn-ea"/>
                <a:cs typeface="+mn-cs"/>
              </a:rPr>
              <a:t>on your model (e.g.:  (a) completely abstract toy model, (b) a coarse-grained model based on a high level view of previous data, (c) a model based directly on one kind of data (e.g., neural recordings) or (d) a model synthesizing multiple data types (e.g., neural recordings and </a:t>
            </a:r>
            <a:r>
              <a:rPr lang="en-US" sz="1200" kern="1200" dirty="0" err="1">
                <a:solidFill>
                  <a:schemeClr val="tx1"/>
                </a:solidFill>
                <a:effectLst/>
                <a:latin typeface="+mn-lt"/>
                <a:ea typeface="+mn-ea"/>
                <a:cs typeface="+mn-cs"/>
              </a:rPr>
              <a:t>connectomics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dirty="0"/>
              <a:t>PI name, email: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1 slide by COB Monday 2/25/19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To include in </a:t>
            </a: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rPr>
              <a:t>Further details for</a:t>
            </a:r>
            <a:r>
              <a:rPr lang="en-US" sz="1200" b="1" u="sng" kern="1200" dirty="0">
                <a:solidFill>
                  <a:schemeClr val="tx1"/>
                </a:solidFill>
                <a:effectLst/>
                <a:latin typeface="+mn-lt"/>
                <a:ea typeface="+mn-ea"/>
                <a:cs typeface="+mn-cs"/>
              </a:rPr>
              <a:t> 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Behavioral modeling</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new theories that will integrate within person dynamics with between person dynamics</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a:t>
            </a:r>
            <a:r>
              <a:rPr lang="en-US" sz="1200" u="sng" kern="1200" dirty="0">
                <a:solidFill>
                  <a:schemeClr val="tx1"/>
                </a:solidFill>
                <a:effectLst/>
                <a:latin typeface="+mn-lt"/>
                <a:ea typeface="+mn-ea"/>
                <a:cs typeface="+mn-cs"/>
              </a:rPr>
              <a:t>methodological challenges </a:t>
            </a:r>
            <a:r>
              <a:rPr lang="en-US" sz="1200" kern="1200" dirty="0">
                <a:solidFill>
                  <a:schemeClr val="tx1"/>
                </a:solidFill>
                <a:effectLst/>
                <a:latin typeface="+mn-lt"/>
                <a:ea typeface="+mn-ea"/>
                <a:cs typeface="+mn-cs"/>
              </a:rPr>
              <a:t>(e.g.: crossing scales, sparse data, uncertainty, modularity, spatiotemporal simulation challenges,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Medical simulation</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math challenges </a:t>
            </a:r>
            <a:r>
              <a:rPr lang="en-US" sz="1200" kern="1200" dirty="0">
                <a:solidFill>
                  <a:schemeClr val="tx1"/>
                </a:solidFill>
                <a:effectLst/>
                <a:latin typeface="+mn-lt"/>
                <a:ea typeface="+mn-ea"/>
                <a:cs typeface="+mn-cs"/>
              </a:rPr>
              <a:t>being overcome (e.g. collision dynamics, cloth dynamics, haptics, etc.)</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explain how </a:t>
            </a:r>
            <a:r>
              <a:rPr lang="en-US" sz="1200" u="sng" kern="1200" dirty="0">
                <a:solidFill>
                  <a:schemeClr val="tx1"/>
                </a:solidFill>
                <a:effectLst/>
                <a:latin typeface="+mn-lt"/>
                <a:ea typeface="+mn-ea"/>
                <a:cs typeface="+mn-cs"/>
              </a:rPr>
              <a:t>new statistical approaches </a:t>
            </a:r>
            <a:r>
              <a:rPr lang="en-US" sz="1200" kern="1200" dirty="0">
                <a:solidFill>
                  <a:schemeClr val="tx1"/>
                </a:solidFill>
                <a:effectLst/>
                <a:latin typeface="+mn-lt"/>
                <a:ea typeface="+mn-ea"/>
                <a:cs typeface="+mn-cs"/>
              </a:rPr>
              <a:t>will provide mechanistic understanding of the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BRAIN</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theory</a:t>
            </a:r>
            <a:r>
              <a:rPr lang="en-US" sz="1200" kern="1200" dirty="0">
                <a:solidFill>
                  <a:schemeClr val="tx1"/>
                </a:solidFill>
                <a:effectLst/>
                <a:latin typeface="+mn-lt"/>
                <a:ea typeface="+mn-ea"/>
                <a:cs typeface="+mn-cs"/>
              </a:rPr>
              <a:t> behind the math/stats and how it will be used to understand how the brain works; explain the level of </a:t>
            </a:r>
            <a:r>
              <a:rPr lang="en-US" sz="1200" u="sng" kern="1200" dirty="0">
                <a:solidFill>
                  <a:schemeClr val="tx1"/>
                </a:solidFill>
                <a:effectLst/>
                <a:latin typeface="+mn-lt"/>
                <a:ea typeface="+mn-ea"/>
                <a:cs typeface="+mn-cs"/>
              </a:rPr>
              <a:t>data dependency </a:t>
            </a:r>
            <a:r>
              <a:rPr lang="en-US" sz="1200" kern="1200" dirty="0">
                <a:solidFill>
                  <a:schemeClr val="tx1"/>
                </a:solidFill>
                <a:effectLst/>
                <a:latin typeface="+mn-lt"/>
                <a:ea typeface="+mn-ea"/>
                <a:cs typeface="+mn-cs"/>
              </a:rPr>
              <a:t>on your model (e.g.:  (a) completely abstract toy model, (b) a coarse-grained model based on a high level view of previous data, (c) a model based directly on one kind of data (e.g., neural recordings) or (d) a model synthesizing multiple data types (e.g., neural recordings and </a:t>
            </a:r>
            <a:r>
              <a:rPr lang="en-US" sz="1200" kern="1200" dirty="0" err="1">
                <a:solidFill>
                  <a:schemeClr val="tx1"/>
                </a:solidFill>
                <a:effectLst/>
                <a:latin typeface="+mn-lt"/>
                <a:ea typeface="+mn-ea"/>
                <a:cs typeface="+mn-cs"/>
              </a:rPr>
              <a:t>connectomics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dirty="0"/>
              <a:t>PI name, email: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1 slide by COB Monday 2/25/19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err="1">
                <a:solidFill>
                  <a:schemeClr val="tx1"/>
                </a:solidFill>
                <a:effectLst/>
                <a:latin typeface="+mn-lt"/>
                <a:ea typeface="+mn-ea"/>
                <a:cs typeface="+mn-cs"/>
              </a:rPr>
              <a:t>Multiscale</a:t>
            </a:r>
            <a:r>
              <a:rPr lang="en-US" sz="1200" b="1" kern="1200" baseline="0" dirty="0">
                <a:solidFill>
                  <a:schemeClr val="tx1"/>
                </a:solidFill>
                <a:effectLst/>
                <a:latin typeface="+mn-lt"/>
                <a:ea typeface="+mn-ea"/>
                <a:cs typeface="+mn-cs"/>
              </a:rPr>
              <a:t> Models of Wound Cell Plasticity for Regeneration</a:t>
            </a:r>
            <a:endParaRPr lang="en-US" sz="1200" b="1" kern="1200" dirty="0">
              <a:solidFill>
                <a:schemeClr val="tx1"/>
              </a:solidFill>
              <a:effectLst/>
              <a:latin typeface="+mn-lt"/>
              <a:ea typeface="+mn-ea"/>
              <a:cs typeface="+mn-cs"/>
            </a:endParaRP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Our data-driven </a:t>
            </a:r>
            <a:r>
              <a:rPr lang="en-US" sz="1200" b="0" i="0" u="none" strike="noStrike" kern="1200" baseline="0" dirty="0" err="1">
                <a:solidFill>
                  <a:schemeClr val="tx1"/>
                </a:solidFill>
                <a:latin typeface="+mn-lt"/>
                <a:ea typeface="+mn-ea"/>
                <a:cs typeface="+mn-cs"/>
              </a:rPr>
              <a:t>multiscale</a:t>
            </a:r>
            <a:r>
              <a:rPr lang="en-US" sz="1200" b="0" i="0" u="none" strike="noStrike" kern="1200" baseline="0" dirty="0">
                <a:solidFill>
                  <a:schemeClr val="tx1"/>
                </a:solidFill>
                <a:latin typeface="+mn-lt"/>
                <a:ea typeface="+mn-ea"/>
                <a:cs typeface="+mn-cs"/>
              </a:rPr>
              <a:t> modeling tackles several current critical gaps and major computational and </a:t>
            </a:r>
            <a:r>
              <a:rPr lang="en-US" sz="1200" b="0" i="0" u="none" strike="noStrike" kern="1200" baseline="0" dirty="0" err="1">
                <a:solidFill>
                  <a:schemeClr val="tx1"/>
                </a:solidFill>
                <a:latin typeface="+mn-lt"/>
                <a:ea typeface="+mn-ea"/>
                <a:cs typeface="+mn-cs"/>
              </a:rPr>
              <a:t>multiscale</a:t>
            </a:r>
            <a:r>
              <a:rPr lang="en-US" sz="1200" b="0" i="0" u="none" strike="noStrike" kern="1200" baseline="0" dirty="0">
                <a:solidFill>
                  <a:schemeClr val="tx1"/>
                </a:solidFill>
                <a:latin typeface="+mn-lt"/>
                <a:ea typeface="+mn-ea"/>
                <a:cs typeface="+mn-cs"/>
              </a:rPr>
              <a:t> challenges,</a:t>
            </a:r>
          </a:p>
          <a:p>
            <a:r>
              <a:rPr lang="en-US" sz="1200" b="0" i="0" u="none" strike="noStrike" kern="1200" baseline="0" dirty="0">
                <a:solidFill>
                  <a:schemeClr val="tx1"/>
                </a:solidFill>
                <a:latin typeface="+mn-lt"/>
                <a:ea typeface="+mn-ea"/>
                <a:cs typeface="+mn-cs"/>
              </a:rPr>
              <a:t>including: (1) characterizing functional cell populations and critical transitions between cellular states from high-dimensional</a:t>
            </a:r>
          </a:p>
          <a:p>
            <a:r>
              <a:rPr lang="en-US" sz="1200" b="0" i="0" u="none" strike="noStrike" kern="1200" baseline="0" dirty="0">
                <a:solidFill>
                  <a:schemeClr val="tx1"/>
                </a:solidFill>
                <a:latin typeface="+mn-lt"/>
                <a:ea typeface="+mn-ea"/>
                <a:cs typeface="+mn-cs"/>
              </a:rPr>
              <a:t>gene expression space; (2) </a:t>
            </a:r>
            <a:r>
              <a:rPr lang="en-US" sz="1200" b="0" i="0" u="none" strike="noStrike" kern="1200" baseline="0" dirty="0" err="1">
                <a:solidFill>
                  <a:schemeClr val="tx1"/>
                </a:solidFill>
                <a:latin typeface="+mn-lt"/>
                <a:ea typeface="+mn-ea"/>
                <a:cs typeface="+mn-cs"/>
              </a:rPr>
              <a:t>multiscale</a:t>
            </a:r>
            <a:r>
              <a:rPr lang="en-US" sz="1200" b="0" i="0" u="none" strike="noStrike" kern="1200" baseline="0" dirty="0">
                <a:solidFill>
                  <a:schemeClr val="tx1"/>
                </a:solidFill>
                <a:latin typeface="+mn-lt"/>
                <a:ea typeface="+mn-ea"/>
                <a:cs typeface="+mn-cs"/>
              </a:rPr>
              <a:t> interplay among events that occur at tissue (HF</a:t>
            </a:r>
          </a:p>
          <a:p>
            <a:r>
              <a:rPr lang="en-US" sz="1200" b="0" i="0" u="none" strike="noStrike" kern="1200" baseline="0" dirty="0">
                <a:solidFill>
                  <a:schemeClr val="tx1"/>
                </a:solidFill>
                <a:latin typeface="+mn-lt"/>
                <a:ea typeface="+mn-ea"/>
                <a:cs typeface="+mn-cs"/>
              </a:rPr>
              <a:t>regeneration), cell (cell division), and molecular (gene transcription) timescales; (3) feedback and</a:t>
            </a:r>
          </a:p>
          <a:p>
            <a:r>
              <a:rPr lang="en-US" sz="1200" b="0" i="0" u="none" strike="noStrike" kern="1200" baseline="0" dirty="0">
                <a:solidFill>
                  <a:schemeClr val="tx1"/>
                </a:solidFill>
                <a:latin typeface="+mn-lt"/>
                <a:ea typeface="+mn-ea"/>
                <a:cs typeface="+mn-cs"/>
              </a:rPr>
              <a:t>communication among different pathways or types of cells; (4) coupled agent-based and continuum model</a:t>
            </a:r>
          </a:p>
          <a:p>
            <a:r>
              <a:rPr lang="en-US" sz="1200" b="0" i="0" u="none" strike="noStrike" kern="1200" baseline="0" dirty="0">
                <a:solidFill>
                  <a:schemeClr val="tx1"/>
                </a:solidFill>
                <a:latin typeface="+mn-lt"/>
                <a:ea typeface="+mn-ea"/>
                <a:cs typeface="+mn-cs"/>
              </a:rPr>
              <a:t>components; and (5) emerging stochastic dynamics arising from intrinsic and extrinsic variability. </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To include in </a:t>
            </a: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171450" indent="-171450">
              <a:buFont typeface="Wingdings" panose="05000000000000000000" pitchFamily="2" charset="2"/>
              <a:buChar char="Ø"/>
            </a:pPr>
            <a:endParaRPr lang="en-US" sz="120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An ideal outcome of wound healing is to close the wound through a regeneration process without creating</a:t>
            </a:r>
          </a:p>
          <a:p>
            <a:r>
              <a:rPr lang="en-US" sz="1200" b="0" i="0" u="none" strike="noStrike" kern="1200" baseline="0" dirty="0">
                <a:solidFill>
                  <a:schemeClr val="tx1"/>
                </a:solidFill>
                <a:latin typeface="+mn-lt"/>
                <a:ea typeface="+mn-ea"/>
                <a:cs typeface="+mn-cs"/>
              </a:rPr>
              <a:t>any scars. Our preliminary data on large wound on mouse skin suggests new  hairs and new fate are important elements for such perfect </a:t>
            </a:r>
          </a:p>
          <a:p>
            <a:r>
              <a:rPr lang="en-US" sz="1200" b="0" i="0" u="none" strike="noStrike" kern="1200" baseline="0" dirty="0">
                <a:solidFill>
                  <a:schemeClr val="tx1"/>
                </a:solidFill>
                <a:latin typeface="+mn-lt"/>
                <a:ea typeface="+mn-ea"/>
                <a:cs typeface="+mn-cs"/>
              </a:rPr>
              <a:t>wound healing.  The goal of the project is to identify the critical conditions to </a:t>
            </a:r>
            <a:r>
              <a:rPr lang="en-US" sz="1200" b="0" i="1" u="none" strike="noStrike" kern="1200" baseline="0" dirty="0">
                <a:solidFill>
                  <a:schemeClr val="tx1"/>
                </a:solidFill>
                <a:latin typeface="+mn-lt"/>
                <a:ea typeface="+mn-ea"/>
                <a:cs typeface="+mn-cs"/>
              </a:rPr>
              <a:t>shift wound repair toward regeneration</a:t>
            </a:r>
          </a:p>
          <a:p>
            <a:r>
              <a:rPr lang="en-US" sz="1200" b="0" i="1" u="none" strike="noStrike" kern="1200" baseline="0" dirty="0">
                <a:solidFill>
                  <a:schemeClr val="tx1"/>
                </a:solidFill>
                <a:latin typeface="+mn-lt"/>
                <a:ea typeface="+mn-ea"/>
                <a:cs typeface="+mn-cs"/>
              </a:rPr>
              <a:t>and away from scarring.</a:t>
            </a:r>
            <a:endParaRPr lang="en-US" sz="1200" kern="1200" dirty="0">
              <a:solidFill>
                <a:schemeClr val="tx1"/>
              </a:solidFill>
              <a:effectLst/>
              <a:latin typeface="+mn-lt"/>
              <a:ea typeface="+mn-ea"/>
              <a:cs typeface="+mn-cs"/>
            </a:endParaRPr>
          </a:p>
          <a:p>
            <a:pPr marL="0"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0" indent="0">
              <a:buFont typeface="Wingdings" panose="05000000000000000000" pitchFamily="2" charset="2"/>
              <a:buNone/>
            </a:pPr>
            <a:endParaRPr lang="en-US" sz="1200" b="0" kern="1200" dirty="0">
              <a:solidFill>
                <a:schemeClr val="tx1"/>
              </a:solidFill>
              <a:effectLst/>
              <a:latin typeface="+mn-lt"/>
              <a:ea typeface="+mn-ea"/>
              <a:cs typeface="+mn-cs"/>
            </a:endParaRPr>
          </a:p>
          <a:p>
            <a:pPr marL="0" indent="0">
              <a:buFont typeface="Wingdings" panose="05000000000000000000" pitchFamily="2" charset="2"/>
              <a:buNone/>
            </a:pPr>
            <a:r>
              <a:rPr lang="en-US" sz="1200" b="0" kern="1200" dirty="0">
                <a:solidFill>
                  <a:schemeClr val="tx1"/>
                </a:solidFill>
                <a:effectLst/>
                <a:latin typeface="+mn-lt"/>
                <a:ea typeface="+mn-ea"/>
                <a:cs typeface="+mn-cs"/>
              </a:rPr>
              <a:t>For</a:t>
            </a:r>
            <a:r>
              <a:rPr lang="en-US" sz="1200" b="0" kern="1200" baseline="0" dirty="0">
                <a:solidFill>
                  <a:schemeClr val="tx1"/>
                </a:solidFill>
                <a:effectLst/>
                <a:latin typeface="+mn-lt"/>
                <a:ea typeface="+mn-ea"/>
                <a:cs typeface="+mn-cs"/>
              </a:rPr>
              <a:t> this project, we are using machine (deep) learning to analyze single-cell RNA-</a:t>
            </a:r>
            <a:r>
              <a:rPr lang="en-US" sz="1200" b="0" kern="1200" baseline="0" dirty="0" err="1">
                <a:solidFill>
                  <a:schemeClr val="tx1"/>
                </a:solidFill>
                <a:effectLst/>
                <a:latin typeface="+mn-lt"/>
                <a:ea typeface="+mn-ea"/>
                <a:cs typeface="+mn-cs"/>
              </a:rPr>
              <a:t>seq</a:t>
            </a:r>
            <a:r>
              <a:rPr lang="en-US" sz="1200" b="0" kern="1200" baseline="0" dirty="0">
                <a:solidFill>
                  <a:schemeClr val="tx1"/>
                </a:solidFill>
                <a:effectLst/>
                <a:latin typeface="+mn-lt"/>
                <a:ea typeface="+mn-ea"/>
                <a:cs typeface="+mn-cs"/>
              </a:rPr>
              <a:t> data and ATAC-</a:t>
            </a:r>
            <a:r>
              <a:rPr lang="en-US" sz="1200" b="0" kern="1200" baseline="0" dirty="0" err="1">
                <a:solidFill>
                  <a:schemeClr val="tx1"/>
                </a:solidFill>
                <a:effectLst/>
                <a:latin typeface="+mn-lt"/>
                <a:ea typeface="+mn-ea"/>
                <a:cs typeface="+mn-cs"/>
              </a:rPr>
              <a:t>seq</a:t>
            </a:r>
            <a:r>
              <a:rPr lang="en-US" sz="1200" b="0" kern="1200" baseline="0" dirty="0">
                <a:solidFill>
                  <a:schemeClr val="tx1"/>
                </a:solidFill>
                <a:effectLst/>
                <a:latin typeface="+mn-lt"/>
                <a:ea typeface="+mn-ea"/>
                <a:cs typeface="+mn-cs"/>
              </a:rPr>
              <a:t> data to link</a:t>
            </a:r>
          </a:p>
          <a:p>
            <a:pPr marL="0" indent="0">
              <a:buFont typeface="Wingdings" panose="05000000000000000000" pitchFamily="2" charset="2"/>
              <a:buNone/>
            </a:pPr>
            <a:r>
              <a:rPr lang="en-US" sz="1200" b="0" kern="1200" baseline="0" dirty="0">
                <a:solidFill>
                  <a:schemeClr val="tx1"/>
                </a:solidFill>
                <a:effectLst/>
                <a:latin typeface="+mn-lt"/>
                <a:ea typeface="+mn-ea"/>
                <a:cs typeface="+mn-cs"/>
              </a:rPr>
              <a:t>genomic information with the  multiple cellular states and their transitions and lineage relationships. We are also</a:t>
            </a:r>
          </a:p>
          <a:p>
            <a:pPr marL="0" indent="0">
              <a:buFont typeface="Wingdings" panose="05000000000000000000" pitchFamily="2" charset="2"/>
              <a:buNone/>
            </a:pPr>
            <a:r>
              <a:rPr lang="en-US" sz="1200" b="0" kern="1200" baseline="0" dirty="0">
                <a:solidFill>
                  <a:schemeClr val="tx1"/>
                </a:solidFill>
                <a:effectLst/>
                <a:latin typeface="+mn-lt"/>
                <a:ea typeface="+mn-ea"/>
                <a:cs typeface="+mn-cs"/>
              </a:rPr>
              <a:t>using machine (deep) learning techniques to connect the spatial imaging data that contains information of small number of genes with </a:t>
            </a:r>
          </a:p>
          <a:p>
            <a:pPr marL="0" indent="0">
              <a:buFont typeface="Wingdings" panose="05000000000000000000" pitchFamily="2" charset="2"/>
              <a:buNone/>
            </a:pPr>
            <a:r>
              <a:rPr lang="en-US" sz="1200" b="0" kern="1200" baseline="0" dirty="0">
                <a:solidFill>
                  <a:schemeClr val="tx1"/>
                </a:solidFill>
                <a:effectLst/>
                <a:latin typeface="+mn-lt"/>
                <a:ea typeface="+mn-ea"/>
                <a:cs typeface="+mn-cs"/>
              </a:rPr>
              <a:t>non-spatial single-cell genomics data along with spatial </a:t>
            </a:r>
            <a:r>
              <a:rPr lang="en-US" sz="1200" b="0" kern="1200" baseline="0" dirty="0" err="1">
                <a:solidFill>
                  <a:schemeClr val="tx1"/>
                </a:solidFill>
                <a:effectLst/>
                <a:latin typeface="+mn-lt"/>
                <a:ea typeface="+mn-ea"/>
                <a:cs typeface="+mn-cs"/>
              </a:rPr>
              <a:t>multiscale</a:t>
            </a:r>
            <a:r>
              <a:rPr lang="en-US" sz="1200" b="0" kern="1200" baseline="0" dirty="0">
                <a:solidFill>
                  <a:schemeClr val="tx1"/>
                </a:solidFill>
                <a:effectLst/>
                <a:latin typeface="+mn-lt"/>
                <a:ea typeface="+mn-ea"/>
                <a:cs typeface="+mn-cs"/>
              </a:rPr>
              <a:t> models. In general, deep learning methods serve as a bridge between multiple</a:t>
            </a:r>
          </a:p>
          <a:p>
            <a:pPr marL="0" indent="0">
              <a:buFont typeface="Wingdings" panose="05000000000000000000" pitchFamily="2" charset="2"/>
              <a:buNone/>
            </a:pPr>
            <a:r>
              <a:rPr lang="en-US" sz="1200" b="0" kern="1200" baseline="0" dirty="0">
                <a:solidFill>
                  <a:schemeClr val="tx1"/>
                </a:solidFill>
                <a:effectLst/>
                <a:latin typeface="+mn-lt"/>
                <a:ea typeface="+mn-ea"/>
                <a:cs typeface="+mn-cs"/>
              </a:rPr>
              <a:t>Heterogeneous datasets and </a:t>
            </a:r>
            <a:r>
              <a:rPr lang="en-US" sz="1200" b="0" kern="1200" baseline="0" dirty="0" err="1">
                <a:solidFill>
                  <a:schemeClr val="tx1"/>
                </a:solidFill>
                <a:effectLst/>
                <a:latin typeface="+mn-lt"/>
                <a:ea typeface="+mn-ea"/>
                <a:cs typeface="+mn-cs"/>
              </a:rPr>
              <a:t>multiscale</a:t>
            </a:r>
            <a:r>
              <a:rPr lang="en-US" sz="1200" b="0" kern="1200" baseline="0" dirty="0">
                <a:solidFill>
                  <a:schemeClr val="tx1"/>
                </a:solidFill>
                <a:effectLst/>
                <a:latin typeface="+mn-lt"/>
                <a:ea typeface="+mn-ea"/>
                <a:cs typeface="+mn-cs"/>
              </a:rPr>
              <a:t> modeling. </a:t>
            </a:r>
          </a:p>
          <a:p>
            <a:pPr marL="0" indent="0">
              <a:buFont typeface="Wingdings" panose="05000000000000000000" pitchFamily="2" charset="2"/>
              <a:buNone/>
            </a:pPr>
            <a:endParaRPr lang="en-US" sz="1200" b="0" kern="1200" dirty="0">
              <a:solidFill>
                <a:schemeClr val="tx1"/>
              </a:solidFill>
              <a:effectLst/>
              <a:latin typeface="+mn-lt"/>
              <a:ea typeface="+mn-ea"/>
              <a:cs typeface="+mn-cs"/>
            </a:endParaRPr>
          </a:p>
          <a:p>
            <a:pPr marL="0" indent="0">
              <a:buFont typeface="Wingdings" panose="05000000000000000000" pitchFamily="2" charset="2"/>
              <a:buNone/>
            </a:pPr>
            <a:endParaRPr lang="en-US" sz="1200" b="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rPr>
              <a:t>Further details for</a:t>
            </a:r>
            <a:r>
              <a:rPr lang="en-US" sz="1200" b="1" u="sng" kern="1200" dirty="0">
                <a:solidFill>
                  <a:schemeClr val="tx1"/>
                </a:solidFill>
                <a:effectLst/>
                <a:latin typeface="+mn-lt"/>
                <a:ea typeface="+mn-ea"/>
                <a:cs typeface="+mn-cs"/>
              </a:rPr>
              <a:t> 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Behavioral modeling</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new theories that will integrate within person dynamics with between person dynamics</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a:t>
            </a:r>
            <a:r>
              <a:rPr lang="en-US" sz="1200" u="sng" kern="1200" dirty="0">
                <a:solidFill>
                  <a:schemeClr val="tx1"/>
                </a:solidFill>
                <a:effectLst/>
                <a:latin typeface="+mn-lt"/>
                <a:ea typeface="+mn-ea"/>
                <a:cs typeface="+mn-cs"/>
              </a:rPr>
              <a:t>methodological challenges </a:t>
            </a:r>
            <a:r>
              <a:rPr lang="en-US" sz="1200" kern="1200" dirty="0">
                <a:solidFill>
                  <a:schemeClr val="tx1"/>
                </a:solidFill>
                <a:effectLst/>
                <a:latin typeface="+mn-lt"/>
                <a:ea typeface="+mn-ea"/>
                <a:cs typeface="+mn-cs"/>
              </a:rPr>
              <a:t>(e.g.: crossing scales, sparse data, uncertainty, modularity, spatiotemporal simulation challenges, etc.)</a:t>
            </a:r>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Developing single-cell based </a:t>
            </a:r>
            <a:r>
              <a:rPr lang="en-US" sz="1200" kern="1200" baseline="0" dirty="0" err="1">
                <a:solidFill>
                  <a:schemeClr val="tx1"/>
                </a:solidFill>
                <a:effectLst/>
                <a:latin typeface="+mn-lt"/>
                <a:ea typeface="+mn-ea"/>
                <a:cs typeface="+mn-cs"/>
              </a:rPr>
              <a:t>multiscale</a:t>
            </a:r>
            <a:r>
              <a:rPr lang="en-US" sz="1200" kern="1200" baseline="0" dirty="0">
                <a:solidFill>
                  <a:schemeClr val="tx1"/>
                </a:solidFill>
                <a:effectLst/>
                <a:latin typeface="+mn-lt"/>
                <a:ea typeface="+mn-ea"/>
                <a:cs typeface="+mn-cs"/>
              </a:rPr>
              <a:t> models that integrate genomics information, however, in the context of spatial dynamics and being constrained by cell-cell interactions (in terms of both biochemical signals and physical cues.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Medical simulation</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math challenges </a:t>
            </a:r>
            <a:r>
              <a:rPr lang="en-US" sz="1200" kern="1200" dirty="0">
                <a:solidFill>
                  <a:schemeClr val="tx1"/>
                </a:solidFill>
                <a:effectLst/>
                <a:latin typeface="+mn-lt"/>
                <a:ea typeface="+mn-ea"/>
                <a:cs typeface="+mn-cs"/>
              </a:rPr>
              <a:t>being overcome (e.g. collision dynamics, cloth dynamics, haptics, etc.)</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explain how </a:t>
            </a:r>
            <a:r>
              <a:rPr lang="en-US" sz="1200" u="sng" kern="1200" dirty="0">
                <a:solidFill>
                  <a:schemeClr val="tx1"/>
                </a:solidFill>
                <a:effectLst/>
                <a:latin typeface="+mn-lt"/>
                <a:ea typeface="+mn-ea"/>
                <a:cs typeface="+mn-cs"/>
              </a:rPr>
              <a:t>new statistical approaches </a:t>
            </a:r>
            <a:r>
              <a:rPr lang="en-US" sz="1200" kern="1200" dirty="0">
                <a:solidFill>
                  <a:schemeClr val="tx1"/>
                </a:solidFill>
                <a:effectLst/>
                <a:latin typeface="+mn-lt"/>
                <a:ea typeface="+mn-ea"/>
                <a:cs typeface="+mn-cs"/>
              </a:rPr>
              <a:t>will provide mechanistic understanding of the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BRAIN</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theory</a:t>
            </a:r>
            <a:r>
              <a:rPr lang="en-US" sz="1200" kern="1200" dirty="0">
                <a:solidFill>
                  <a:schemeClr val="tx1"/>
                </a:solidFill>
                <a:effectLst/>
                <a:latin typeface="+mn-lt"/>
                <a:ea typeface="+mn-ea"/>
                <a:cs typeface="+mn-cs"/>
              </a:rPr>
              <a:t> behind the math/stats and how it will be used to understand how the brain works; explain the level of </a:t>
            </a:r>
            <a:r>
              <a:rPr lang="en-US" sz="1200" u="sng" kern="1200" dirty="0">
                <a:solidFill>
                  <a:schemeClr val="tx1"/>
                </a:solidFill>
                <a:effectLst/>
                <a:latin typeface="+mn-lt"/>
                <a:ea typeface="+mn-ea"/>
                <a:cs typeface="+mn-cs"/>
              </a:rPr>
              <a:t>data dependency </a:t>
            </a:r>
            <a:r>
              <a:rPr lang="en-US" sz="1200" kern="1200" dirty="0">
                <a:solidFill>
                  <a:schemeClr val="tx1"/>
                </a:solidFill>
                <a:effectLst/>
                <a:latin typeface="+mn-lt"/>
                <a:ea typeface="+mn-ea"/>
                <a:cs typeface="+mn-cs"/>
              </a:rPr>
              <a:t>on your model (e.g.:  (a) completely abstract toy model, (b) a coarse-grained model based on a high level view of previous data, (c) a model based directly on one kind of data (e.g., neural recordings) or (d) a model synthesizing multiple data types (e.g., neural recordings and </a:t>
            </a:r>
            <a:r>
              <a:rPr lang="en-US" sz="1200" kern="1200" dirty="0" err="1">
                <a:solidFill>
                  <a:schemeClr val="tx1"/>
                </a:solidFill>
                <a:effectLst/>
                <a:latin typeface="+mn-lt"/>
                <a:ea typeface="+mn-ea"/>
                <a:cs typeface="+mn-cs"/>
              </a:rPr>
              <a:t>connectomics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dirty="0"/>
              <a:t>PI name, email:  Qing Nie</a:t>
            </a:r>
            <a:r>
              <a:rPr lang="en-US" baseline="0" dirty="0"/>
              <a:t> (</a:t>
            </a:r>
            <a:r>
              <a:rPr lang="en-US" baseline="0" dirty="0" err="1"/>
              <a:t>qnie@uci.edu</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Project overview: </a:t>
            </a:r>
            <a:r>
              <a:rPr lang="en-US" sz="1200" kern="1200" dirty="0">
                <a:solidFill>
                  <a:schemeClr val="tx1"/>
                </a:solidFill>
                <a:effectLst/>
                <a:latin typeface="+mn-lt"/>
                <a:ea typeface="+mn-ea"/>
                <a:cs typeface="+mn-cs"/>
              </a:rPr>
              <a:t>Cardiac arrhythmias kill hundreds of thousands of people each year, but the heart's inherent complexity prevents experiments from illuminating all aspects of arrhythmias. While computational modeling fills many of the experimental voids, important limitations restrict the utility of these models. The overall goal of this project is to develop novel approaches for multiscale cardiac electrophysiology modeling, including protocols for more predictive models, rigorous representations of variability between samples, quantitative mappings between species, and the effects of heterogeneity at the tissue level.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Machine learning and AI</a:t>
            </a:r>
            <a:r>
              <a:rPr lang="en-US" sz="1200" kern="1200" baseline="0" dirty="0">
                <a:solidFill>
                  <a:schemeClr val="tx1"/>
                </a:solidFill>
                <a:effectLst/>
                <a:latin typeface="+mn-lt"/>
                <a:ea typeface="+mn-ea"/>
                <a:cs typeface="+mn-cs"/>
              </a:rPr>
              <a:t> were part of the original research plan and are actively used in this project. Genetic algorithms are used to automatically tune model parameters. Multivariable regression is used to map drug responses across cell types. More recently, algorithms such as random forests and convolutional neural networks are being used to identify sub-populations with increased arrhythmia risk.</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Future challenges are the conclusion of this project will be to use models of this type in regulatory decision making, such as during drug development, and to apply the methodologies to additional, clinically-relevant problems.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How will the results be used within particular communities: </a:t>
            </a:r>
          </a:p>
          <a:p>
            <a:r>
              <a:rPr lang="en-US" sz="1200" kern="1200" baseline="0" dirty="0">
                <a:solidFill>
                  <a:schemeClr val="tx1"/>
                </a:solidFill>
                <a:effectLst/>
                <a:latin typeface="+mn-lt"/>
                <a:ea typeface="+mn-ea"/>
                <a:cs typeface="+mn-cs"/>
              </a:rPr>
              <a:t>Behavioral modeling – Methods to infer molecular level differences between individuals based on phenotypic differences</a:t>
            </a:r>
          </a:p>
          <a:p>
            <a:r>
              <a:rPr lang="en-US" sz="1200" kern="1200" baseline="0" dirty="0">
                <a:solidFill>
                  <a:schemeClr val="tx1"/>
                </a:solidFill>
                <a:effectLst/>
                <a:latin typeface="+mn-lt"/>
                <a:ea typeface="+mn-ea"/>
                <a:cs typeface="+mn-cs"/>
              </a:rPr>
              <a:t>Multiscale modeling – Application of machine learning will both improve the ODE models provide insight into variability</a:t>
            </a:r>
          </a:p>
          <a:p>
            <a:r>
              <a:rPr lang="en-US" sz="1200" kern="1200" baseline="0" dirty="0">
                <a:solidFill>
                  <a:schemeClr val="tx1"/>
                </a:solidFill>
                <a:effectLst/>
                <a:latin typeface="+mn-lt"/>
                <a:ea typeface="+mn-ea"/>
                <a:cs typeface="+mn-cs"/>
              </a:rPr>
              <a:t>Medical simulation – Improved understanding of mechanism underlying cardiac arrhythmias</a:t>
            </a:r>
          </a:p>
          <a:p>
            <a:r>
              <a:rPr lang="en-US" sz="1200" kern="1200" baseline="0" dirty="0">
                <a:solidFill>
                  <a:schemeClr val="tx1"/>
                </a:solidFill>
                <a:effectLst/>
                <a:latin typeface="+mn-lt"/>
                <a:ea typeface="+mn-ea"/>
                <a:cs typeface="+mn-cs"/>
              </a:rPr>
              <a:t>Analysis – Machine learning approaches illustrate gaps in the ODE representations and suggest experiments for improving ML performance</a:t>
            </a:r>
          </a:p>
          <a:p>
            <a:r>
              <a:rPr lang="en-US" sz="1200" kern="1200" baseline="0" dirty="0">
                <a:solidFill>
                  <a:schemeClr val="tx1"/>
                </a:solidFill>
                <a:effectLst/>
                <a:latin typeface="+mn-lt"/>
                <a:ea typeface="+mn-ea"/>
                <a:cs typeface="+mn-cs"/>
              </a:rPr>
              <a:t>BRAIN – Not Applicable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1 slide by COB Monday 2/25/19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To include in </a:t>
            </a: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rPr>
              <a:t>Further details for</a:t>
            </a:r>
            <a:r>
              <a:rPr lang="en-US" sz="1200" b="1" u="sng" kern="1200" dirty="0">
                <a:solidFill>
                  <a:schemeClr val="tx1"/>
                </a:solidFill>
                <a:effectLst/>
                <a:latin typeface="+mn-lt"/>
                <a:ea typeface="+mn-ea"/>
                <a:cs typeface="+mn-cs"/>
              </a:rPr>
              <a:t> 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Behavioral modeling</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new theories that will integrate within person dynamics with between person dynamics</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a:t>
            </a:r>
            <a:r>
              <a:rPr lang="en-US" sz="1200" u="sng" kern="1200" dirty="0">
                <a:solidFill>
                  <a:schemeClr val="tx1"/>
                </a:solidFill>
                <a:effectLst/>
                <a:latin typeface="+mn-lt"/>
                <a:ea typeface="+mn-ea"/>
                <a:cs typeface="+mn-cs"/>
              </a:rPr>
              <a:t>methodological challenges </a:t>
            </a:r>
            <a:r>
              <a:rPr lang="en-US" sz="1200" kern="1200" dirty="0">
                <a:solidFill>
                  <a:schemeClr val="tx1"/>
                </a:solidFill>
                <a:effectLst/>
                <a:latin typeface="+mn-lt"/>
                <a:ea typeface="+mn-ea"/>
                <a:cs typeface="+mn-cs"/>
              </a:rPr>
              <a:t>(e.g.: crossing scales, sparse data, uncertainty, modularity, spatiotemporal simulation challenges,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Medical simulation</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math challenges </a:t>
            </a:r>
            <a:r>
              <a:rPr lang="en-US" sz="1200" kern="1200" dirty="0">
                <a:solidFill>
                  <a:schemeClr val="tx1"/>
                </a:solidFill>
                <a:effectLst/>
                <a:latin typeface="+mn-lt"/>
                <a:ea typeface="+mn-ea"/>
                <a:cs typeface="+mn-cs"/>
              </a:rPr>
              <a:t>being overcome (e.g. collision dynamics, cloth dynamics, haptics, etc.)</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explain how </a:t>
            </a:r>
            <a:r>
              <a:rPr lang="en-US" sz="1200" u="sng" kern="1200" dirty="0">
                <a:solidFill>
                  <a:schemeClr val="tx1"/>
                </a:solidFill>
                <a:effectLst/>
                <a:latin typeface="+mn-lt"/>
                <a:ea typeface="+mn-ea"/>
                <a:cs typeface="+mn-cs"/>
              </a:rPr>
              <a:t>new statistical approaches </a:t>
            </a:r>
            <a:r>
              <a:rPr lang="en-US" sz="1200" kern="1200" dirty="0">
                <a:solidFill>
                  <a:schemeClr val="tx1"/>
                </a:solidFill>
                <a:effectLst/>
                <a:latin typeface="+mn-lt"/>
                <a:ea typeface="+mn-ea"/>
                <a:cs typeface="+mn-cs"/>
              </a:rPr>
              <a:t>will provide mechanistic understanding of the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BRAIN</a:t>
            </a:r>
            <a:r>
              <a:rPr lang="en-US" sz="1200" kern="1200" dirty="0">
                <a:solidFill>
                  <a:schemeClr val="tx1"/>
                </a:solidFill>
                <a:effectLst/>
                <a:latin typeface="+mn-lt"/>
                <a:ea typeface="+mn-ea"/>
                <a:cs typeface="+mn-cs"/>
              </a:rPr>
              <a:t>:  explain the </a:t>
            </a:r>
            <a:r>
              <a:rPr lang="en-US" sz="1200" u="sng" kern="1200" dirty="0">
                <a:solidFill>
                  <a:schemeClr val="tx1"/>
                </a:solidFill>
                <a:effectLst/>
                <a:latin typeface="+mn-lt"/>
                <a:ea typeface="+mn-ea"/>
                <a:cs typeface="+mn-cs"/>
              </a:rPr>
              <a:t>theory</a:t>
            </a:r>
            <a:r>
              <a:rPr lang="en-US" sz="1200" kern="1200" dirty="0">
                <a:solidFill>
                  <a:schemeClr val="tx1"/>
                </a:solidFill>
                <a:effectLst/>
                <a:latin typeface="+mn-lt"/>
                <a:ea typeface="+mn-ea"/>
                <a:cs typeface="+mn-cs"/>
              </a:rPr>
              <a:t> behind the math/stats and how it will be used to understand how the brain works; explain the level of </a:t>
            </a:r>
            <a:r>
              <a:rPr lang="en-US" sz="1200" u="sng" kern="1200" dirty="0">
                <a:solidFill>
                  <a:schemeClr val="tx1"/>
                </a:solidFill>
                <a:effectLst/>
                <a:latin typeface="+mn-lt"/>
                <a:ea typeface="+mn-ea"/>
                <a:cs typeface="+mn-cs"/>
              </a:rPr>
              <a:t>data dependency </a:t>
            </a:r>
            <a:r>
              <a:rPr lang="en-US" sz="1200" kern="1200" dirty="0">
                <a:solidFill>
                  <a:schemeClr val="tx1"/>
                </a:solidFill>
                <a:effectLst/>
                <a:latin typeface="+mn-lt"/>
                <a:ea typeface="+mn-ea"/>
                <a:cs typeface="+mn-cs"/>
              </a:rPr>
              <a:t>on your model (e.g.:  (a) completely abstract toy model, (b) a coarse-grained model based on a high level view of previous data, (c) a model based directly on one kind of data (e.g., neural recordings) or (d) a model synthesizing multiple data types (e.g., neural recordings and </a:t>
            </a:r>
            <a:r>
              <a:rPr lang="en-US" sz="1200" kern="1200" dirty="0" err="1">
                <a:solidFill>
                  <a:schemeClr val="tx1"/>
                </a:solidFill>
                <a:effectLst/>
                <a:latin typeface="+mn-lt"/>
                <a:ea typeface="+mn-ea"/>
                <a:cs typeface="+mn-cs"/>
              </a:rPr>
              <a:t>connectomics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dirty="0"/>
              <a:t>PI name, email: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sz="1200" kern="1200" dirty="0">
              <a:solidFill>
                <a:schemeClr val="tx1"/>
              </a:solidFill>
              <a:effectLst/>
              <a:latin typeface="+mn-lt"/>
              <a:ea typeface="+mn-ea"/>
              <a:cs typeface="+mn-cs"/>
            </a:endParaRPr>
          </a:p>
          <a:p>
            <a:pPr marL="0" indent="0">
              <a:buFont typeface="Wingdings" panose="05000000000000000000" pitchFamily="2" charset="2"/>
              <a:buNone/>
            </a:pPr>
            <a:r>
              <a:rPr lang="en-US" sz="1200" kern="1200" dirty="0">
                <a:solidFill>
                  <a:schemeClr val="tx1"/>
                </a:solidFill>
                <a:effectLst/>
                <a:latin typeface="+mn-lt"/>
                <a:ea typeface="+mn-ea"/>
                <a:cs typeface="+mn-cs"/>
              </a:rPr>
              <a:t>Technological advances in molecular measurements are enabling an unprecedented view of how individual cells in a complex tissue respond and change in physiological and pathological scenarios. There is an unmet need to translate the insights from these large volumes of data into a mechanistic understanding of disease processes. The potential is to build a whole new class of clinical decision-making tools enabled by biological big data analysis and model-based systems engineering.</a:t>
            </a:r>
          </a:p>
          <a:p>
            <a:pPr marL="171450" indent="-171450">
              <a:buFont typeface="Wingdings" panose="05000000000000000000" pitchFamily="2" charset="2"/>
              <a:buChar char="Ø"/>
            </a:pP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i="1" kern="1200" dirty="0">
                <a:solidFill>
                  <a:schemeClr val="tx1"/>
                </a:solidFill>
                <a:effectLst/>
                <a:latin typeface="+mn-lt"/>
                <a:ea typeface="+mn-ea"/>
                <a:cs typeface="+mn-cs"/>
              </a:rPr>
              <a:t>mention how can </a:t>
            </a:r>
            <a:r>
              <a:rPr lang="en-US" sz="1200" b="1" i="1" kern="1200" dirty="0">
                <a:solidFill>
                  <a:schemeClr val="tx1"/>
                </a:solidFill>
                <a:effectLst/>
                <a:latin typeface="+mn-lt"/>
                <a:ea typeface="+mn-ea"/>
                <a:cs typeface="+mn-cs"/>
              </a:rPr>
              <a:t>machine learning and AI </a:t>
            </a:r>
            <a:r>
              <a:rPr lang="en-US" sz="1200" b="0" i="1" kern="1200" dirty="0">
                <a:solidFill>
                  <a:schemeClr val="tx1"/>
                </a:solidFill>
                <a:effectLst/>
                <a:latin typeface="+mn-lt"/>
                <a:ea typeface="+mn-ea"/>
                <a:cs typeface="+mn-cs"/>
              </a:rPr>
              <a:t>help your project (2 sentences)</a:t>
            </a:r>
          </a:p>
          <a:p>
            <a:pPr marL="0" indent="0">
              <a:buFont typeface="Wingdings" panose="05000000000000000000" pitchFamily="2" charset="2"/>
              <a:buNone/>
            </a:pPr>
            <a:r>
              <a:rPr lang="en-US" sz="1200" b="0" kern="1200" dirty="0">
                <a:solidFill>
                  <a:schemeClr val="tx1"/>
                </a:solidFill>
                <a:effectLst/>
                <a:latin typeface="+mn-lt"/>
                <a:ea typeface="+mn-ea"/>
                <a:cs typeface="+mn-cs"/>
              </a:rPr>
              <a:t>Machine learning and AI can help the project by enabling analysis of large volumes of single cell data sets we and others are collecting in order to derive detailed maps of cell functional states and their dynamic transitions during tissue injury and disease.</a:t>
            </a:r>
          </a:p>
          <a:p>
            <a:pPr marL="171450" indent="-171450">
              <a:buFont typeface="Wingdings" panose="05000000000000000000" pitchFamily="2" charset="2"/>
              <a:buChar char="Ø"/>
            </a:pPr>
            <a:endParaRPr lang="en-US" sz="1200" b="0" kern="1200" dirty="0">
              <a:solidFill>
                <a:schemeClr val="tx1"/>
              </a:solidFill>
              <a:effectLst/>
              <a:latin typeface="+mn-lt"/>
              <a:ea typeface="+mn-ea"/>
              <a:cs typeface="+mn-cs"/>
            </a:endParaRPr>
          </a:p>
          <a:p>
            <a:pPr marL="171450" indent="-171450">
              <a:buFont typeface="Wingdings" panose="05000000000000000000" pitchFamily="2" charset="2"/>
              <a:buChar char="Ø"/>
            </a:pPr>
            <a:endParaRPr lang="en-US" sz="1200" b="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i="1" kern="1200" dirty="0">
                <a:solidFill>
                  <a:schemeClr val="tx1"/>
                </a:solidFill>
                <a:effectLst/>
                <a:latin typeface="+mn-lt"/>
                <a:ea typeface="+mn-ea"/>
                <a:cs typeface="+mn-cs"/>
              </a:rPr>
              <a:t>List </a:t>
            </a:r>
            <a:r>
              <a:rPr lang="en-US" sz="1200" b="1" i="1" kern="1200" dirty="0">
                <a:solidFill>
                  <a:schemeClr val="tx1"/>
                </a:solidFill>
                <a:effectLst/>
                <a:latin typeface="+mn-lt"/>
                <a:ea typeface="+mn-ea"/>
                <a:cs typeface="+mn-cs"/>
              </a:rPr>
              <a:t>future challenges </a:t>
            </a:r>
            <a:r>
              <a:rPr lang="en-US" sz="1200" b="0" i="1" kern="1200" dirty="0">
                <a:solidFill>
                  <a:schemeClr val="tx1"/>
                </a:solidFill>
                <a:effectLst/>
                <a:latin typeface="+mn-lt"/>
                <a:ea typeface="+mn-ea"/>
                <a:cs typeface="+mn-cs"/>
              </a:rPr>
              <a:t>or next steps after your project is done (1 sentence)</a:t>
            </a:r>
          </a:p>
          <a:p>
            <a:pPr marL="0" indent="0">
              <a:buFont typeface="Wingdings" panose="05000000000000000000" pitchFamily="2" charset="2"/>
              <a:buNone/>
            </a:pPr>
            <a:r>
              <a:rPr lang="en-US" sz="1200" b="0" kern="1200" dirty="0">
                <a:solidFill>
                  <a:schemeClr val="tx1"/>
                </a:solidFill>
                <a:effectLst/>
                <a:latin typeface="+mn-lt"/>
                <a:ea typeface="+mn-ea"/>
                <a:cs typeface="+mn-cs"/>
              </a:rPr>
              <a:t>A key future challenge is to scale the approach to multiple tissue contexts so as to </a:t>
            </a:r>
            <a:r>
              <a:rPr lang="en-US" sz="1200" b="0" kern="1200">
                <a:solidFill>
                  <a:schemeClr val="tx1"/>
                </a:solidFill>
                <a:effectLst/>
                <a:latin typeface="+mn-lt"/>
                <a:ea typeface="+mn-ea"/>
                <a:cs typeface="+mn-cs"/>
              </a:rPr>
              <a:t>build organism-scale </a:t>
            </a:r>
            <a:r>
              <a:rPr lang="en-US" sz="1200" b="0" kern="1200" dirty="0">
                <a:solidFill>
                  <a:schemeClr val="tx1"/>
                </a:solidFill>
                <a:effectLst/>
                <a:latin typeface="+mn-lt"/>
                <a:ea typeface="+mn-ea"/>
                <a:cs typeface="+mn-cs"/>
              </a:rPr>
              <a:t>reference maps of cell states and state transitions, towards a multiscale molecular and cellular Virtual Physiological Human.</a:t>
            </a:r>
          </a:p>
          <a:p>
            <a:pPr marL="171450" indent="-171450">
              <a:buFont typeface="Wingdings" panose="05000000000000000000" pitchFamily="2" charset="2"/>
              <a:buChar char="Ø"/>
            </a:pP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Multiscale modeling</a:t>
            </a:r>
            <a:r>
              <a:rPr lang="en-US" sz="1200" i="1" kern="1200" dirty="0">
                <a:solidFill>
                  <a:schemeClr val="tx1"/>
                </a:solidFill>
                <a:effectLst/>
                <a:latin typeface="+mn-lt"/>
                <a:ea typeface="+mn-ea"/>
                <a:cs typeface="+mn-cs"/>
              </a:rPr>
              <a:t>:  explain how the math will address </a:t>
            </a:r>
            <a:r>
              <a:rPr lang="en-US" sz="1200" i="1" u="sng" kern="1200" dirty="0">
                <a:solidFill>
                  <a:schemeClr val="tx1"/>
                </a:solidFill>
                <a:effectLst/>
                <a:latin typeface="+mn-lt"/>
                <a:ea typeface="+mn-ea"/>
                <a:cs typeface="+mn-cs"/>
              </a:rPr>
              <a:t>methodological challenges </a:t>
            </a:r>
            <a:r>
              <a:rPr lang="en-US" sz="1200" i="1" kern="1200" dirty="0">
                <a:solidFill>
                  <a:schemeClr val="tx1"/>
                </a:solidFill>
                <a:effectLst/>
                <a:latin typeface="+mn-lt"/>
                <a:ea typeface="+mn-ea"/>
                <a:cs typeface="+mn-cs"/>
              </a:rPr>
              <a:t>(e.g.: crossing scales, sparse data, uncertainty, modularity, spatiotemporal simulation challenges,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new math will bridge the bioinformatics analysis of the single cell data sets with the dynamic modeling of organized groups of cells in a tissue. The methodological challenge is on how to utilize snapshot data from single cells to infer dynamics of cell state transitions in response to external/physiological stimuli at the tissue level.</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b="1" dirty="0"/>
              <a:t>MPI name, email:</a:t>
            </a:r>
          </a:p>
          <a:p>
            <a:r>
              <a:rPr lang="en-US" dirty="0"/>
              <a:t>Rajanikanth Vadigepalli, </a:t>
            </a:r>
            <a:r>
              <a:rPr lang="en-US" dirty="0" err="1"/>
              <a:t>Rajanikanth.Vadigepalli@Jefferson.edu</a:t>
            </a:r>
            <a:endParaRPr lang="en-US" dirty="0"/>
          </a:p>
          <a:p>
            <a:r>
              <a:rPr lang="en-US" dirty="0"/>
              <a:t>Jan Hoek, </a:t>
            </a:r>
            <a:r>
              <a:rPr lang="en-US" dirty="0" err="1"/>
              <a:t>Jan.Hoek@Jefferson.edu</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b="0" kern="1200" dirty="0">
                <a:solidFill>
                  <a:schemeClr val="tx1"/>
                </a:solidFill>
                <a:effectLst/>
                <a:latin typeface="+mn-lt"/>
                <a:ea typeface="+mn-ea"/>
                <a:cs typeface="+mn-cs"/>
              </a:rPr>
              <a:t>Vagal control of the heart has seen renewed interest due to the now well-recognized potential of manipulating cardiac vagal activity for novel therapeutic opportunities in treating heart disease. We are developing a simulation model that has the potential to account for how brain controls the heart, so that researchers can use the model to identify new molecular targets for intervention in heart disease and failure.</a:t>
            </a:r>
          </a:p>
          <a:p>
            <a:pPr marL="0" indent="0">
              <a:buFont typeface="Wingdings" panose="05000000000000000000" pitchFamily="2" charset="2"/>
              <a:buNone/>
            </a:pPr>
            <a:endParaRPr lang="en-US" sz="1200" b="0" kern="1200" dirty="0">
              <a:solidFill>
                <a:schemeClr val="tx1"/>
              </a:solidFill>
              <a:effectLst/>
              <a:latin typeface="+mn-lt"/>
              <a:ea typeface="+mn-ea"/>
              <a:cs typeface="+mn-cs"/>
            </a:endParaRPr>
          </a:p>
          <a:p>
            <a:pPr marL="0" indent="0">
              <a:buFont typeface="Wingdings" panose="05000000000000000000" pitchFamily="2" charset="2"/>
              <a:buNone/>
            </a:pPr>
            <a:endParaRPr lang="en-US" sz="1200" b="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0" indent="0">
              <a:buFont typeface="Wingdings" panose="05000000000000000000" pitchFamily="2" charset="2"/>
              <a:buNone/>
            </a:pPr>
            <a:r>
              <a:rPr lang="en-US" sz="1200" b="0" kern="1200" dirty="0">
                <a:solidFill>
                  <a:schemeClr val="tx1"/>
                </a:solidFill>
                <a:effectLst/>
                <a:latin typeface="+mn-lt"/>
                <a:ea typeface="+mn-ea"/>
                <a:cs typeface="+mn-cs"/>
              </a:rPr>
              <a:t>Machine learning and AI can help us analyze the electrophysiological and transcriptomics data to parse cell phenotype classes as they shift over time during heart disease.</a:t>
            </a:r>
          </a:p>
          <a:p>
            <a:pPr marL="0" indent="0">
              <a:buFont typeface="Wingdings" panose="05000000000000000000" pitchFamily="2" charset="2"/>
              <a:buNone/>
            </a:pPr>
            <a:endParaRPr lang="en-US" sz="1200" b="0" kern="1200" dirty="0">
              <a:solidFill>
                <a:schemeClr val="tx1"/>
              </a:solidFill>
              <a:effectLst/>
              <a:latin typeface="+mn-lt"/>
              <a:ea typeface="+mn-ea"/>
              <a:cs typeface="+mn-cs"/>
            </a:endParaRPr>
          </a:p>
          <a:p>
            <a:pPr marL="171450" indent="-171450">
              <a:buFont typeface="Wingdings" panose="05000000000000000000" pitchFamily="2" charset="2"/>
              <a:buChar char="Ø"/>
            </a:pPr>
            <a:endParaRPr lang="en-US" sz="1200" b="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r>
              <a:rPr lang="en-US" sz="1200" b="0" kern="1200" dirty="0">
                <a:solidFill>
                  <a:schemeClr val="tx1"/>
                </a:solidFill>
                <a:effectLst/>
                <a:latin typeface="+mn-lt"/>
                <a:ea typeface="+mn-ea"/>
                <a:cs typeface="+mn-cs"/>
              </a:rPr>
              <a:t>A key future challenge is to account for the neural networks at the heart into an overall control circuit, for example, by utilizing the anatomical and molecular reference maps being built by our group as part of the SPARC consortium efforts.</a:t>
            </a: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Multiscale modeling</a:t>
            </a:r>
            <a:r>
              <a:rPr lang="en-US" sz="1200" i="1" kern="1200" dirty="0">
                <a:solidFill>
                  <a:schemeClr val="tx1"/>
                </a:solidFill>
                <a:effectLst/>
                <a:latin typeface="+mn-lt"/>
                <a:ea typeface="+mn-ea"/>
                <a:cs typeface="+mn-cs"/>
              </a:rPr>
              <a:t>:  explain how the math will address </a:t>
            </a:r>
            <a:r>
              <a:rPr lang="en-US" sz="1200" i="1" u="sng" kern="1200" dirty="0">
                <a:solidFill>
                  <a:schemeClr val="tx1"/>
                </a:solidFill>
                <a:effectLst/>
                <a:latin typeface="+mn-lt"/>
                <a:ea typeface="+mn-ea"/>
                <a:cs typeface="+mn-cs"/>
              </a:rPr>
              <a:t>methodological challenges </a:t>
            </a:r>
            <a:r>
              <a:rPr lang="en-US" sz="1200" i="1" kern="1200" dirty="0">
                <a:solidFill>
                  <a:schemeClr val="tx1"/>
                </a:solidFill>
                <a:effectLst/>
                <a:latin typeface="+mn-lt"/>
                <a:ea typeface="+mn-ea"/>
                <a:cs typeface="+mn-cs"/>
              </a:rPr>
              <a:t>(e.g.: crossing scales, sparse data, uncertainty, modularity, spatiotemporal simulation challenges,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new math will bridge the disparate fields of transcriptomics systems biology focused on gene regulatory networks and computational neuroscience focused on modeling neural circuits. We employ the transcriptomics data to identify neuronal subtypes, their molecular characteristics relevant to neurotransmission, and potential local autocrine and paracrine circuits, which is a novel way to relate the two data 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b="1"/>
              <a:t>MPI </a:t>
            </a:r>
            <a:r>
              <a:rPr lang="en-US" b="1" dirty="0"/>
              <a:t>name, email:</a:t>
            </a:r>
          </a:p>
          <a:p>
            <a:r>
              <a:rPr lang="en-US" dirty="0"/>
              <a:t>Rajanikanth Vadigepalli, </a:t>
            </a:r>
            <a:r>
              <a:rPr lang="en-US" dirty="0" err="1"/>
              <a:t>Rajanikanth.Vadigepalli@Jefferson.edu</a:t>
            </a:r>
            <a:endParaRPr lang="en-US" dirty="0"/>
          </a:p>
          <a:p>
            <a:r>
              <a:rPr lang="en-US" dirty="0"/>
              <a:t>James </a:t>
            </a:r>
            <a:r>
              <a:rPr lang="en-US" dirty="0" err="1"/>
              <a:t>Schwaber</a:t>
            </a:r>
            <a:r>
              <a:rPr lang="en-US" dirty="0"/>
              <a:t>, </a:t>
            </a:r>
            <a:r>
              <a:rPr lang="en-US" dirty="0" err="1"/>
              <a:t>James.Schwaber@Jefferson.edu</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Lay Description: Deep Reinforcement Learning is revolutionizing artificial intelligence, demonstrating the ability to play complex, strategic, high-dimensional games better than the top human and machine players, often discovering novel strategies that lead to new insights and inform human play. The treatment of various diseases in a precise and personalized way can naturally be crafted as a game against a disease, thereby allowing us to leverage these advances in AI. We are investigating how we can use these artificial intelligence methods to “win” against a type of complex model of disease called agent-based models. We use the AI approaches to provide insight into the diseases represented by the agent-based models, both in terms of fundamental aspects of those disease processes, as well as defining what is required in order to effectively treat those diseases in a precise and personalized way.</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Role of AI and ML: These technologies are integral to the project, will utilize cutting edge DRL methods, employ and investigate advanced active learning/metamodel construction approaches.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Future Challenges:</a:t>
            </a:r>
          </a:p>
          <a:p>
            <a:pPr lvl="0"/>
            <a:r>
              <a:rPr lang="en-US" sz="1200" kern="1200" dirty="0">
                <a:solidFill>
                  <a:schemeClr val="tx1"/>
                </a:solidFill>
                <a:effectLst/>
                <a:latin typeface="+mn-lt"/>
                <a:ea typeface="+mn-ea"/>
                <a:cs typeface="+mn-cs"/>
              </a:rPr>
              <a:t>Develop methods for adapting policies learned with DRL on an agent-based simulation to human patients.</a:t>
            </a:r>
          </a:p>
          <a:p>
            <a:pPr lvl="0"/>
            <a:r>
              <a:rPr lang="en-US" sz="1200" kern="1200" dirty="0">
                <a:solidFill>
                  <a:schemeClr val="tx1"/>
                </a:solidFill>
                <a:effectLst/>
                <a:latin typeface="+mn-lt"/>
                <a:ea typeface="+mn-ea"/>
                <a:cs typeface="+mn-cs"/>
              </a:rPr>
              <a:t>Develop an iterative workflow that will incorporate lessons learned from sequential DRL control policy discovery tasks into semi-automated means of model refinement.</a:t>
            </a:r>
          </a:p>
          <a:p>
            <a:pPr lvl="0"/>
            <a:r>
              <a:rPr lang="en-US" sz="1200" kern="1200" dirty="0">
                <a:solidFill>
                  <a:schemeClr val="tx1"/>
                </a:solidFill>
                <a:effectLst/>
                <a:latin typeface="+mn-lt"/>
                <a:ea typeface="+mn-ea"/>
                <a:cs typeface="+mn-cs"/>
              </a:rPr>
              <a:t>Develop methods for extracting interpretable and actionable knowledge from DRL-learned policies.</a:t>
            </a:r>
          </a:p>
          <a:p>
            <a:pPr lvl="0"/>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Further details for Notes section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Behavioral modeling:  The population-level assessment of ABM behaviors in order to create meta-models for various systems will affect any modeling task that involves the transition of individual/microstate modeling into population behavior. Impact is on developing control/treatment/policy strategies for these systems.</a:t>
            </a:r>
          </a:p>
          <a:p>
            <a:r>
              <a:rPr lang="en-US" sz="1200" kern="1200" dirty="0">
                <a:solidFill>
                  <a:schemeClr val="tx1"/>
                </a:solidFill>
                <a:effectLst/>
                <a:latin typeface="+mn-lt"/>
                <a:ea typeface="+mn-ea"/>
                <a:cs typeface="+mn-cs"/>
              </a:rPr>
              <a:t>Multiscale modeling:  This will fundamentally affect how the potential behaviors of multi-scale, stochastic and mechanism-based computational models are used, both in terms of metamodel identification and any potential translational role in developing multi-modal, adaptive treatment strategies.</a:t>
            </a:r>
          </a:p>
          <a:p>
            <a:r>
              <a:rPr lang="en-US" sz="1200" kern="1200" dirty="0">
                <a:solidFill>
                  <a:schemeClr val="tx1"/>
                </a:solidFill>
                <a:effectLst/>
                <a:latin typeface="+mn-lt"/>
                <a:ea typeface="+mn-ea"/>
                <a:cs typeface="+mn-cs"/>
              </a:rPr>
              <a:t>Medical simulation:  Not directly related to medical simulations, unless that involves the development of ABM-based in silico clinical trials.</a:t>
            </a:r>
          </a:p>
          <a:p>
            <a:r>
              <a:rPr lang="en-US" sz="1200" kern="1200" dirty="0">
                <a:solidFill>
                  <a:schemeClr val="tx1"/>
                </a:solidFill>
                <a:effectLst/>
                <a:latin typeface="+mn-lt"/>
                <a:ea typeface="+mn-ea"/>
                <a:cs typeface="+mn-cs"/>
              </a:rPr>
              <a:t>Analysis:  Active learning methods have statistical basis, characterization of probability currents involve reasoning over dynamic statistical distributions, potential development of interpretable equations of motion for complex computational models (ABMs)</a:t>
            </a:r>
          </a:p>
          <a:p>
            <a:r>
              <a:rPr lang="en-US" sz="1200" kern="1200" dirty="0">
                <a:solidFill>
                  <a:schemeClr val="tx1"/>
                </a:solidFill>
                <a:effectLst/>
                <a:latin typeface="+mn-lt"/>
                <a:ea typeface="+mn-ea"/>
                <a:cs typeface="+mn-cs"/>
              </a:rPr>
              <a:t>BRAIN:  Most closely related to using coarse grained data to constrain/define plausible regions of </a:t>
            </a:r>
            <a:r>
              <a:rPr lang="en-US" sz="1200" kern="1200">
                <a:solidFill>
                  <a:schemeClr val="tx1"/>
                </a:solidFill>
                <a:effectLst/>
                <a:latin typeface="+mn-lt"/>
                <a:ea typeface="+mn-ea"/>
                <a:cs typeface="+mn-cs"/>
              </a:rPr>
              <a:t>mechanism-based simulations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PI name, email:  </a:t>
            </a:r>
          </a:p>
          <a:p>
            <a:r>
              <a:rPr lang="en-US" sz="1200" kern="1200" dirty="0">
                <a:solidFill>
                  <a:schemeClr val="tx1"/>
                </a:solidFill>
                <a:effectLst/>
                <a:latin typeface="+mn-lt"/>
                <a:ea typeface="+mn-ea"/>
                <a:cs typeface="+mn-cs"/>
              </a:rPr>
              <a:t>Gary An: </a:t>
            </a:r>
            <a:r>
              <a:rPr lang="en-US" sz="1200" kern="1200" dirty="0" err="1">
                <a:solidFill>
                  <a:schemeClr val="tx1"/>
                </a:solidFill>
                <a:effectLst/>
                <a:latin typeface="+mn-lt"/>
                <a:ea typeface="+mn-ea"/>
                <a:cs typeface="+mn-cs"/>
              </a:rPr>
              <a:t>docgca@gmail.com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gan@med.uvm.edu</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Dan </a:t>
            </a:r>
            <a:r>
              <a:rPr lang="en-US" sz="1200" kern="1200" dirty="0" err="1">
                <a:solidFill>
                  <a:schemeClr val="tx1"/>
                </a:solidFill>
                <a:effectLst/>
                <a:latin typeface="+mn-lt"/>
                <a:ea typeface="+mn-ea"/>
                <a:cs typeface="+mn-cs"/>
              </a:rPr>
              <a:t>Faissol</a:t>
            </a:r>
            <a:r>
              <a:rPr lang="en-US" sz="1200" kern="1200" dirty="0">
                <a:solidFill>
                  <a:schemeClr val="tx1"/>
                </a:solidFill>
                <a:effectLst/>
                <a:latin typeface="+mn-lt"/>
                <a:ea typeface="+mn-ea"/>
                <a:cs typeface="+mn-cs"/>
              </a:rPr>
              <a:t>: faissol1@llnl.gov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NOTES FOR THE CLINICAL BREAST CANCER MODEL (left)</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Wingdings" panose="05000000000000000000" pitchFamily="2" charset="2"/>
              <a:buNone/>
            </a:pPr>
            <a:r>
              <a:rPr lang="en-US" sz="1200" kern="1200" dirty="0">
                <a:solidFill>
                  <a:schemeClr val="tx1"/>
                </a:solidFill>
                <a:effectLst/>
                <a:latin typeface="+mn-lt"/>
                <a:ea typeface="+mn-ea"/>
                <a:cs typeface="+mn-cs"/>
              </a:rPr>
              <a:t>We have previously established a mechanically coupled, reaction-diffusion model at the tissue scale for predicting breast tumor response to therapy. The 3D model is initialized with patient-specific, quantitative, diffusion-weighted magnetic resonance imaging (DW-MRI) data. Additionally, the model includes a tumor cell reduction term due to chemotherapy drug delivery—estimated using dynamic contrast-enhanced (DCE-) MRI data—following individual patient treatment schedules. </a:t>
            </a:r>
            <a:r>
              <a:rPr lang="en-US" sz="1200" b="0" kern="1200" dirty="0">
                <a:solidFill>
                  <a:schemeClr val="tx1"/>
                </a:solidFill>
                <a:effectLst/>
                <a:latin typeface="+mn-lt"/>
                <a:ea typeface="+mn-ea"/>
                <a:cs typeface="+mn-cs"/>
              </a:rPr>
              <a:t>Machine learning and AI can be used to assess the abundance of clinical data to identify important and driving features for differentiating between tumors that respond to therapy and those that do not to be including in a predictive mathematical model. </a:t>
            </a:r>
            <a:r>
              <a:rPr lang="en-US" sz="1200" kern="1200" dirty="0">
                <a:solidFill>
                  <a:schemeClr val="tx1"/>
                </a:solidFill>
                <a:effectLst/>
                <a:latin typeface="+mn-lt"/>
                <a:ea typeface="+mn-ea"/>
                <a:cs typeface="+mn-cs"/>
              </a:rPr>
              <a:t>One limitation of the current established model is that it does not differentiate between the distinct effects of individual therapies. Therefore, to extend this model to explicitly include the effects of specific systemic therapies, we turn to </a:t>
            </a:r>
            <a:r>
              <a:rPr lang="en-US" sz="1200" i="1" kern="1200" dirty="0">
                <a:solidFill>
                  <a:schemeClr val="tx1"/>
                </a:solidFill>
                <a:effectLst/>
                <a:latin typeface="+mn-lt"/>
                <a:ea typeface="+mn-ea"/>
                <a:cs typeface="+mn-cs"/>
              </a:rPr>
              <a:t>in vitro</a:t>
            </a:r>
            <a:r>
              <a:rPr lang="en-US" sz="1200" kern="1200" dirty="0">
                <a:solidFill>
                  <a:schemeClr val="tx1"/>
                </a:solidFill>
                <a:effectLst/>
                <a:latin typeface="+mn-lt"/>
                <a:ea typeface="+mn-ea"/>
                <a:cs typeface="+mn-cs"/>
              </a:rPr>
              <a:t> data collected for breast cancer response at the cellular scale (measured by time-resolved microscopy) to initialize and constrain a multi-scale model of treatment response. Our aim is to leverage tumor cell response data to individual drugs to not only improve the overall spatiotemporal predictive ability of the clinical model but also to explore alternative therapeutic strategies. This requires interlacing experimental data and additional expressions into the tissue scale model to represent drug dynamics at the cellular scale to simulate overall tumor response, where an integrated multi-scale mathematical-experimental approach</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bridging tissue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cellular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scale data can elucidate the optimal strategies for combination therapy for breast cancer. </a:t>
            </a:r>
            <a:r>
              <a:rPr lang="en-US" sz="1200" b="0" kern="1200" dirty="0">
                <a:solidFill>
                  <a:schemeClr val="tx1"/>
                </a:solidFill>
                <a:effectLst/>
                <a:latin typeface="+mn-lt"/>
                <a:ea typeface="+mn-ea"/>
                <a:cs typeface="+mn-cs"/>
              </a:rPr>
              <a:t>While the results of machine learning and AI cannot simulate tumor progression/response temporally and therefore cannot predict tumor outcomes, much like sensitivity analysis for mathematical models, these data-mining methods can be used to derive the most important characteristics of the data for our focus.</a:t>
            </a:r>
            <a:endParaRPr lang="en-US" sz="1200" i="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PI name, email:  </a:t>
            </a:r>
          </a:p>
          <a:p>
            <a:r>
              <a:rPr lang="en-US" dirty="0"/>
              <a:t>Thomas E. Yankeelov, </a:t>
            </a:r>
            <a:r>
              <a:rPr lang="en-US" sz="1200" b="0" i="0" kern="1200" dirty="0" err="1">
                <a:solidFill>
                  <a:schemeClr val="tx1"/>
                </a:solidFill>
                <a:effectLst/>
                <a:latin typeface="+mn-lt"/>
                <a:ea typeface="+mn-ea"/>
                <a:cs typeface="+mn-cs"/>
              </a:rPr>
              <a:t>thomas.yankeelov@utexas.edu</a:t>
            </a:r>
            <a:endParaRPr lang="en-US" sz="1200" b="0" i="0" kern="1200" dirty="0">
              <a:solidFill>
                <a:schemeClr val="tx1"/>
              </a:solidFill>
              <a:effectLst/>
              <a:latin typeface="+mn-lt"/>
              <a:ea typeface="+mn-ea"/>
              <a:cs typeface="+mn-cs"/>
            </a:endParaRPr>
          </a:p>
          <a:p>
            <a:r>
              <a:rPr lang="en-US" dirty="0"/>
              <a:t>Vito </a:t>
            </a:r>
            <a:r>
              <a:rPr lang="en-US" dirty="0" err="1"/>
              <a:t>Quaranta</a:t>
            </a:r>
            <a:r>
              <a:rPr lang="en-US" dirty="0"/>
              <a:t>, </a:t>
            </a:r>
            <a:r>
              <a:rPr lang="en-US" sz="1200" b="0" i="0" kern="1200" dirty="0" err="1">
                <a:solidFill>
                  <a:schemeClr val="tx1"/>
                </a:solidFill>
                <a:effectLst/>
                <a:latin typeface="+mn-lt"/>
                <a:ea typeface="+mn-ea"/>
                <a:cs typeface="+mn-cs"/>
              </a:rPr>
              <a:t>vito.quaranta@vanderbilt.edu</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71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t>
            </a:r>
            <a:r>
              <a:rPr lang="en-GB" sz="1200" kern="1200" dirty="0" err="1">
                <a:solidFill>
                  <a:schemeClr val="tx1"/>
                </a:solidFill>
                <a:effectLst/>
                <a:latin typeface="+mn-lt"/>
                <a:ea typeface="+mn-ea"/>
                <a:cs typeface="+mn-cs"/>
              </a:rPr>
              <a:t>ymphatic</a:t>
            </a:r>
            <a:r>
              <a:rPr lang="en-GB" sz="1200" kern="1200" dirty="0">
                <a:solidFill>
                  <a:schemeClr val="tx1"/>
                </a:solidFill>
                <a:effectLst/>
                <a:latin typeface="+mn-lt"/>
                <a:ea typeface="+mn-ea"/>
                <a:cs typeface="+mn-cs"/>
              </a:rPr>
              <a:t> vessels play an important role in maintaining fluid balance by returning interstitial fluid and proteins to the blood.  This system also plays a crucial role in transporting immune cells into lymph nodes where adaptive immunity is formed.  All of the deadliest forms of cancer spread via lymphatics, and often set up secondary tumours in other parts of the body.  Approximately 90% of all cancer deaths are due to these secondary tumours.  However, knowledge of the human lymphatic system is severely limited by the lack of technologies to measure pressure, flow rate or diameter in any vessel.  Interstitial fluid which has been transported out of the walls of small blood vessels is collected by highly porous and largely passive initial lymphatic vessels, which converge into collecting lymphatic vessels, featuring one-way valves and mural musculature.  Lymphatic muscle cells actively contract to push fluid centrally.  Computational modelling has played an important role in informing our understanding of lymphatic pumping, such as how the system generates the suction required to draw in fluid from interstitial tissue spaces, many of which exhibit </a:t>
            </a:r>
            <a:r>
              <a:rPr lang="en-GB" sz="1200" kern="1200" dirty="0" err="1">
                <a:solidFill>
                  <a:schemeClr val="tx1"/>
                </a:solidFill>
                <a:effectLst/>
                <a:latin typeface="+mn-lt"/>
                <a:ea typeface="+mn-ea"/>
                <a:cs typeface="+mn-cs"/>
              </a:rPr>
              <a:t>subatmospheric</a:t>
            </a:r>
            <a:r>
              <a:rPr lang="en-GB" sz="1200" kern="1200" dirty="0">
                <a:solidFill>
                  <a:schemeClr val="tx1"/>
                </a:solidFill>
                <a:effectLst/>
                <a:latin typeface="+mn-lt"/>
                <a:ea typeface="+mn-ea"/>
                <a:cs typeface="+mn-cs"/>
              </a:rPr>
              <a:t> pressures.  Disruptions to lymphatic pumping often result in an incurable swelling referred to as lymphoedema.  Improving our understanding of lymphatic function across multiple length and time scales will play a role in developing clinical interventions to prevent and cure these devastating disease processes.</a:t>
            </a:r>
            <a:r>
              <a:rPr lang="en-GB" dirty="0">
                <a:effectLst/>
              </a:rPr>
              <a:t> </a:t>
            </a:r>
            <a:r>
              <a:rPr lang="en-US" sz="1200" b="1" kern="1200" dirty="0">
                <a:solidFill>
                  <a:schemeClr val="tx1"/>
                </a:solidFill>
                <a:effectLst/>
                <a:latin typeface="+mn-lt"/>
                <a:ea typeface="+mn-ea"/>
                <a:cs typeface="+mn-cs"/>
              </a:rPr>
              <a:t>Instructions:  </a:t>
            </a: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Machine Learning/AI:  </a:t>
            </a:r>
            <a:r>
              <a:rPr lang="en-US" sz="1200" b="0" kern="1200" dirty="0">
                <a:solidFill>
                  <a:schemeClr val="tx1"/>
                </a:solidFill>
                <a:effectLst/>
                <a:latin typeface="+mn-lt"/>
                <a:ea typeface="+mn-ea"/>
                <a:cs typeface="+mn-cs"/>
              </a:rPr>
              <a:t>The knowledge base of the lymphatic system is insufficient to instruct such an algorithm, but there are opportunities to apply these techniques in studying immune cell communications.  </a:t>
            </a:r>
          </a:p>
          <a:p>
            <a:endParaRPr lang="en-US" sz="1200" kern="1200" dirty="0">
              <a:solidFill>
                <a:schemeClr val="tx1"/>
              </a:solidFill>
              <a:effectLst/>
              <a:latin typeface="+mn-lt"/>
              <a:ea typeface="+mn-ea"/>
              <a:cs typeface="+mn-cs"/>
            </a:endParaRPr>
          </a:p>
          <a:p>
            <a:r>
              <a:rPr lang="en-US" dirty="0"/>
              <a:t>PI name, email:  James Moore (</a:t>
            </a:r>
            <a:r>
              <a:rPr lang="en-US" dirty="0" err="1"/>
              <a:t>james.moore.jr@imperial.ac.uk</a:t>
            </a:r>
            <a:r>
              <a:rPr lang="en-US" dirty="0"/>
              <a:t>), David </a:t>
            </a:r>
            <a:r>
              <a:rPr lang="en-US" dirty="0" err="1"/>
              <a:t>Zawieja</a:t>
            </a:r>
            <a:r>
              <a:rPr lang="en-US" dirty="0"/>
              <a:t> (</a:t>
            </a:r>
            <a:r>
              <a:rPr lang="en-US" dirty="0" err="1"/>
              <a:t>dcz@tamu.edu</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Top figure shows some of the relevant stages involved in injury repair in the bone that the multiscale model captures. The bottom figure shows an example of hypothesis that our framework allows us to quickly explore and contrast to </a:t>
            </a:r>
            <a:r>
              <a:rPr lang="en-US" sz="1200" kern="1200">
                <a:solidFill>
                  <a:schemeClr val="tx1"/>
                </a:solidFill>
                <a:effectLst/>
                <a:latin typeface="+mn-lt"/>
                <a:ea typeface="+mn-ea"/>
                <a:cs typeface="+mn-cs"/>
              </a:rPr>
              <a:t>the experimental data.</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To include in </a:t>
            </a: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r>
              <a:rPr lang="en-US" sz="1200" u="sng" kern="1200" dirty="0">
                <a:solidFill>
                  <a:schemeClr val="tx1"/>
                </a:solidFill>
                <a:effectLst/>
                <a:latin typeface="+mn-lt"/>
                <a:ea typeface="+mn-ea"/>
                <a:cs typeface="+mn-cs"/>
              </a:rPr>
              <a:t> Most biological and mathematical models of cancer neglect the ecosystem in which tumors grow. This is an important omission as this ecosystem determines how the tumor will evolve and how treatments will impact it and influence the emergence of phenotypes that are resistant to the treatments. Multiscale mathematical models can bridge the gap between biological data and clinical needs by incorporating environmental and bone ecological data in a way that allows for hypotheses testing and exploration.</a:t>
            </a:r>
          </a:p>
          <a:p>
            <a:pPr marL="171450" indent="-171450">
              <a:buFont typeface="Wingdings" panose="05000000000000000000" pitchFamily="2" charset="2"/>
              <a:buChar char="Ø"/>
            </a:pP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 </a:t>
            </a:r>
            <a:r>
              <a:rPr lang="en-US" sz="1200" b="0" u="sng" kern="1200" dirty="0">
                <a:solidFill>
                  <a:schemeClr val="tx1"/>
                </a:solidFill>
                <a:effectLst/>
                <a:latin typeface="+mn-lt"/>
                <a:ea typeface="+mn-ea"/>
                <a:cs typeface="+mn-cs"/>
              </a:rPr>
              <a:t>We are currently testing model-generated hypothesis on how existing IFN-Gamma treatments would impact bone recovery after injury. If those are validated we will incorporate emerging data with regards to prostate metastases and explore how macrophage polarization would impact metastatic evolution.</a:t>
            </a:r>
          </a:p>
          <a:p>
            <a:endParaRPr lang="en-US" sz="12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Flow cytometry data is easy to acquire in bone biology but the multiscale processes involved in injury repair and bone homeostasis crucial to explain prostate cancer to bone metastases are hard to elucidate with experimental tools alone. Our ODE framework allows us to efficiently explore many unexplored biological hypothesis connecting various </a:t>
            </a:r>
            <a:r>
              <a:rPr lang="en-US" sz="1200" u="sng" kern="1200" dirty="0" err="1">
                <a:solidFill>
                  <a:schemeClr val="tx1"/>
                </a:solidFill>
                <a:effectLst/>
                <a:latin typeface="+mn-lt"/>
                <a:ea typeface="+mn-ea"/>
                <a:cs typeface="+mn-cs"/>
              </a:rPr>
              <a:t>escales</a:t>
            </a:r>
            <a:r>
              <a:rPr lang="en-US" sz="1200" u="sng" kern="1200" dirty="0">
                <a:solidFill>
                  <a:schemeClr val="tx1"/>
                </a:solidFill>
                <a:effectLst/>
                <a:latin typeface="+mn-lt"/>
                <a:ea typeface="+mn-ea"/>
                <a:cs typeface="+mn-cs"/>
              </a:rPr>
              <a:t> of bone biology (molecular and cellular) and contrast model outputs with flow data to determine the  most plausible ones. This framework is a highly coupled ODE system ensuring that only a robust approximation to the biological reality will be consistent with the experimental data and that the model predictions will lead to novel experimentally testable hypotheses in regards to treatment</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PI name, email:  David Basanta (</a:t>
            </a:r>
            <a:r>
              <a:rPr lang="en-US" dirty="0" err="1"/>
              <a:t>David.Basanta@Moffitt.org</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a:t>
            </a:r>
          </a:p>
          <a:p>
            <a:pPr marL="0" indent="0">
              <a:buFont typeface="Arial" panose="020B0604020202020204" pitchFamily="34" charset="0"/>
              <a:buNone/>
            </a:pPr>
            <a:r>
              <a:rPr lang="en-US" sz="1200" kern="1200" dirty="0">
                <a:solidFill>
                  <a:schemeClr val="tx1"/>
                </a:solidFill>
                <a:effectLst/>
                <a:latin typeface="+mn-lt"/>
                <a:ea typeface="+mn-ea"/>
                <a:cs typeface="+mn-cs"/>
              </a:rPr>
              <a:t>The coagulation cascade of blood may be initiated by flow-induced platelet activation and aggregation, which prompts clot formation in prosthetic cardiovascular devices and vascular disease processes. Continuum methods fail to capture subcellular mechanisms such as filopodia formation during platelet activation, while utilizing molecular dynamics is computationally prohibitive. A multiscale approach offers a means to bridge the gap between the diverse scales encompassing </a:t>
            </a:r>
            <a:r>
              <a:rPr lang="en-US" sz="1200" kern="1200" dirty="0" err="1">
                <a:solidFill>
                  <a:schemeClr val="tx1"/>
                </a:solidFill>
                <a:effectLst/>
                <a:latin typeface="+mn-lt"/>
                <a:ea typeface="+mn-ea"/>
                <a:cs typeface="+mn-cs"/>
              </a:rPr>
              <a:t>subplatelet</a:t>
            </a:r>
            <a:r>
              <a:rPr lang="en-US" sz="1200" kern="1200" dirty="0">
                <a:solidFill>
                  <a:schemeClr val="tx1"/>
                </a:solidFill>
                <a:effectLst/>
                <a:latin typeface="+mn-lt"/>
                <a:ea typeface="+mn-ea"/>
                <a:cs typeface="+mn-cs"/>
              </a:rPr>
              <a:t> mechanisms and the surrounding blood flow field.</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Wingdings" panose="05000000000000000000" pitchFamily="2" charset="2"/>
              <a:buNone/>
            </a:pPr>
            <a:r>
              <a:rPr lang="en-US" sz="1200" b="0" kern="1200" dirty="0">
                <a:solidFill>
                  <a:schemeClr val="tx1"/>
                </a:solidFill>
                <a:effectLst/>
                <a:latin typeface="+mn-lt"/>
                <a:ea typeface="+mn-ea"/>
                <a:cs typeface="+mn-cs"/>
              </a:rPr>
              <a:t>We employ </a:t>
            </a:r>
            <a:r>
              <a:rPr lang="en-US" sz="1200" b="1" kern="1200" dirty="0">
                <a:solidFill>
                  <a:schemeClr val="tx1"/>
                </a:solidFill>
                <a:effectLst/>
                <a:latin typeface="+mn-lt"/>
                <a:ea typeface="+mn-ea"/>
                <a:cs typeface="+mn-cs"/>
              </a:rPr>
              <a:t>machine learning</a:t>
            </a:r>
            <a:r>
              <a:rPr lang="en-US" sz="1200" b="0" kern="1200" dirty="0">
                <a:solidFill>
                  <a:schemeClr val="tx1"/>
                </a:solidFill>
                <a:effectLst/>
                <a:latin typeface="+mn-lt"/>
                <a:ea typeface="+mn-ea"/>
                <a:cs typeface="+mn-cs"/>
              </a:rPr>
              <a:t> to establish a framework to characterize phase changes involved in platelet dynamics for adjusting timestep sizes in simulations, as well as predict physical characteristics of platelet-driven events, such as contact area during aggregation. This intelligent algorithm makes efficient use of limited computing resources and offers a promising insight for solving massive particle-based multiscale problems.</a:t>
            </a:r>
          </a:p>
          <a:p>
            <a:pPr marL="0" indent="0">
              <a:buFont typeface="Wingdings" panose="05000000000000000000" pitchFamily="2" charset="2"/>
              <a:buNone/>
            </a:pPr>
            <a:endParaRPr lang="en-US" sz="1200" b="0" kern="1200" dirty="0">
              <a:solidFill>
                <a:schemeClr val="tx1"/>
              </a:solidFill>
              <a:effectLst/>
              <a:latin typeface="+mn-lt"/>
              <a:ea typeface="+mn-ea"/>
              <a:cs typeface="+mn-cs"/>
            </a:endParaRPr>
          </a:p>
          <a:p>
            <a:pPr marL="0" indent="0">
              <a:buFont typeface="Wingdings" panose="05000000000000000000" pitchFamily="2" charset="2"/>
              <a:buNone/>
            </a:pPr>
            <a:r>
              <a:rPr lang="en-US" sz="1200" kern="1200" dirty="0">
                <a:solidFill>
                  <a:schemeClr val="tx1"/>
                </a:solidFill>
                <a:effectLst/>
                <a:latin typeface="+mn-lt"/>
                <a:ea typeface="+mn-ea"/>
                <a:cs typeface="+mn-cs"/>
              </a:rPr>
              <a:t>Future goals include the development of a platelet-mediated thrombus growth model under fluid shear stress that will adapt the molecular-scale properties of our current recruitment aggregation and adhesion models, thus predicting macro-scale properties using micro-scale principles.</a:t>
            </a:r>
          </a:p>
          <a:p>
            <a:pPr marL="171450" indent="-171450">
              <a:buFont typeface="Wingdings" panose="05000000000000000000" pitchFamily="2" charset="2"/>
              <a:buChar char="Ø"/>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Our multiple spatiotemporal model employs a modified DPD to describe viscous blood flow in stenoses and microchannels</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and electrical-free CGMD to describe the intra-platelet constituents to study the mechanotransduction process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Spatially, the DPD-CGMD is interfaced by imposing a hybrid force field</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In this spatial interface, the Lennard-Jones term helps maintain the cytoskeleton-confined shape and the incompressibility of platelets against the applied shear stress of circumfluent flow. The dissipative and random terms maintain the local flow thermodynamic and mechanical properties, and exchange momentum to express interactions between the platelet and the flow. Temporally, an event-driven multiple time-stepping (MTS) scheme</a:t>
            </a:r>
            <a:r>
              <a:rPr lang="en-US" sz="1200" kern="1200" baseline="30000" dirty="0">
                <a:solidFill>
                  <a:schemeClr val="tx1"/>
                </a:solidFill>
                <a:effectLst/>
                <a:latin typeface="+mn-lt"/>
                <a:ea typeface="+mn-ea"/>
                <a:cs typeface="+mn-cs"/>
              </a:rPr>
              <a:t>6 </a:t>
            </a:r>
            <a:r>
              <a:rPr lang="en-US" sz="1200" kern="1200" dirty="0">
                <a:solidFill>
                  <a:schemeClr val="tx1"/>
                </a:solidFill>
                <a:effectLst/>
                <a:latin typeface="+mn-lt"/>
                <a:ea typeface="+mn-ea"/>
                <a:cs typeface="+mn-cs"/>
              </a:rPr>
              <a:t>is developed as an efficient numeric solver on top supercomputers</a:t>
            </a:r>
            <a:r>
              <a:rPr lang="en-US" sz="1200" kern="1200" baseline="30000" dirty="0">
                <a:solidFill>
                  <a:schemeClr val="tx1"/>
                </a:solidFill>
                <a:effectLst/>
                <a:latin typeface="+mn-lt"/>
                <a:ea typeface="+mn-ea"/>
                <a:cs typeface="+mn-cs"/>
              </a:rPr>
              <a:t>7.</a:t>
            </a:r>
          </a:p>
          <a:p>
            <a:endParaRPr lang="en-US" sz="1200" kern="1200" baseline="30000" dirty="0">
              <a:solidFill>
                <a:schemeClr val="tx1"/>
              </a:solidFill>
              <a:effectLst/>
              <a:latin typeface="+mn-lt"/>
              <a:ea typeface="+mn-ea"/>
              <a:cs typeface="+mn-cs"/>
            </a:endParaRPr>
          </a:p>
          <a:p>
            <a:r>
              <a:rPr lang="en-US" dirty="0"/>
              <a:t>PI: Danny Bluestein, Danny.Bluestein@stonybrook.edu</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REFERENCES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Zhang, P et al., </a:t>
            </a:r>
            <a:r>
              <a:rPr lang="en-US" sz="1200" i="1" kern="1200" dirty="0">
                <a:solidFill>
                  <a:schemeClr val="tx1"/>
                </a:solidFill>
                <a:effectLst/>
                <a:latin typeface="+mn-lt"/>
                <a:ea typeface="+mn-ea"/>
                <a:cs typeface="+mn-cs"/>
              </a:rPr>
              <a:t>Cell Mol </a:t>
            </a:r>
            <a:r>
              <a:rPr lang="en-US" sz="1200" i="1" kern="1200" dirty="0" err="1">
                <a:solidFill>
                  <a:schemeClr val="tx1"/>
                </a:solidFill>
                <a:effectLst/>
                <a:latin typeface="+mn-lt"/>
                <a:ea typeface="+mn-ea"/>
                <a:cs typeface="+mn-cs"/>
              </a:rPr>
              <a:t>Bioeng</a:t>
            </a:r>
            <a:r>
              <a:rPr lang="en-US" sz="1200" kern="1200" dirty="0">
                <a:solidFill>
                  <a:schemeClr val="tx1"/>
                </a:solidFill>
                <a:effectLst/>
                <a:latin typeface="+mn-lt"/>
                <a:ea typeface="+mn-ea"/>
                <a:cs typeface="+mn-cs"/>
              </a:rPr>
              <a:t>, 7:552-574, 2014.</a:t>
            </a:r>
          </a:p>
          <a:p>
            <a:r>
              <a:rPr lang="en-US" sz="1200" kern="1200" dirty="0">
                <a:solidFill>
                  <a:schemeClr val="tx1"/>
                </a:solidFill>
                <a:effectLst/>
                <a:latin typeface="+mn-lt"/>
                <a:ea typeface="+mn-ea"/>
                <a:cs typeface="+mn-cs"/>
              </a:rPr>
              <a:t>[2] Zhang, P et al., </a:t>
            </a:r>
            <a:r>
              <a:rPr lang="en-US" sz="1200" i="1" kern="1200" dirty="0">
                <a:solidFill>
                  <a:schemeClr val="tx1"/>
                </a:solidFill>
                <a:effectLst/>
                <a:latin typeface="+mn-lt"/>
                <a:ea typeface="+mn-ea"/>
                <a:cs typeface="+mn-cs"/>
              </a:rPr>
              <a:t>J </a:t>
            </a:r>
            <a:r>
              <a:rPr lang="en-US" sz="1200" i="1" kern="1200" dirty="0" err="1">
                <a:solidFill>
                  <a:schemeClr val="tx1"/>
                </a:solidFill>
                <a:effectLst/>
                <a:latin typeface="+mn-lt"/>
                <a:ea typeface="+mn-ea"/>
                <a:cs typeface="+mn-cs"/>
              </a:rPr>
              <a:t>Biomech</a:t>
            </a:r>
            <a:r>
              <a:rPr lang="en-US" sz="1200" kern="1200" dirty="0">
                <a:solidFill>
                  <a:schemeClr val="tx1"/>
                </a:solidFill>
                <a:effectLst/>
                <a:latin typeface="+mn-lt"/>
                <a:ea typeface="+mn-ea"/>
                <a:cs typeface="+mn-cs"/>
              </a:rPr>
              <a:t>, 50:26-33, 2017.</a:t>
            </a: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Pothapragada</a:t>
            </a:r>
            <a:r>
              <a:rPr lang="en-US" sz="1200" kern="1200" dirty="0">
                <a:solidFill>
                  <a:schemeClr val="tx1"/>
                </a:solidFill>
                <a:effectLst/>
                <a:latin typeface="+mn-lt"/>
                <a:ea typeface="+mn-ea"/>
                <a:cs typeface="+mn-cs"/>
              </a:rPr>
              <a:t>, S et al., </a:t>
            </a:r>
            <a:r>
              <a:rPr lang="en-US" sz="1200" i="1" kern="1200" dirty="0">
                <a:solidFill>
                  <a:schemeClr val="tx1"/>
                </a:solidFill>
                <a:effectLst/>
                <a:latin typeface="+mn-lt"/>
                <a:ea typeface="+mn-ea"/>
                <a:cs typeface="+mn-cs"/>
              </a:rPr>
              <a:t>Int J </a:t>
            </a:r>
            <a:r>
              <a:rPr lang="en-US" sz="1200" i="1" kern="1200" dirty="0" err="1">
                <a:solidFill>
                  <a:schemeClr val="tx1"/>
                </a:solidFill>
                <a:effectLst/>
                <a:latin typeface="+mn-lt"/>
                <a:ea typeface="+mn-ea"/>
                <a:cs typeface="+mn-cs"/>
              </a:rPr>
              <a:t>Numer</a:t>
            </a:r>
            <a:r>
              <a:rPr lang="en-US" sz="1200" i="1" kern="1200" dirty="0">
                <a:solidFill>
                  <a:schemeClr val="tx1"/>
                </a:solidFill>
                <a:effectLst/>
                <a:latin typeface="+mn-lt"/>
                <a:ea typeface="+mn-ea"/>
                <a:cs typeface="+mn-cs"/>
              </a:rPr>
              <a:t> Method Biomed </a:t>
            </a:r>
            <a:r>
              <a:rPr lang="en-US" sz="1200" i="1" kern="1200" dirty="0" err="1">
                <a:solidFill>
                  <a:schemeClr val="tx1"/>
                </a:solidFill>
                <a:effectLst/>
                <a:latin typeface="+mn-lt"/>
                <a:ea typeface="+mn-ea"/>
                <a:cs typeface="+mn-cs"/>
              </a:rPr>
              <a:t>Eng</a:t>
            </a:r>
            <a:r>
              <a:rPr lang="en-US" sz="1200" kern="1200" dirty="0">
                <a:solidFill>
                  <a:schemeClr val="tx1"/>
                </a:solidFill>
                <a:effectLst/>
                <a:latin typeface="+mn-lt"/>
                <a:ea typeface="+mn-ea"/>
                <a:cs typeface="+mn-cs"/>
              </a:rPr>
              <a:t>, 31:1-16, 2015.</a:t>
            </a:r>
          </a:p>
          <a:p>
            <a:r>
              <a:rPr lang="en-US" sz="1200" kern="1200" dirty="0">
                <a:solidFill>
                  <a:schemeClr val="tx1"/>
                </a:solidFill>
                <a:effectLst/>
                <a:latin typeface="+mn-lt"/>
                <a:ea typeface="+mn-ea"/>
                <a:cs typeface="+mn-cs"/>
              </a:rPr>
              <a:t>[4] Gupta, P et al., </a:t>
            </a:r>
            <a:r>
              <a:rPr lang="en-US" sz="1200" i="1" kern="1200" dirty="0">
                <a:solidFill>
                  <a:schemeClr val="tx1"/>
                </a:solidFill>
                <a:effectLst/>
                <a:latin typeface="+mn-lt"/>
                <a:ea typeface="+mn-ea"/>
                <a:cs typeface="+mn-cs"/>
              </a:rPr>
              <a:t>Cell Mol </a:t>
            </a:r>
            <a:r>
              <a:rPr lang="en-US" sz="1200" i="1" kern="1200" dirty="0" err="1">
                <a:solidFill>
                  <a:schemeClr val="tx1"/>
                </a:solidFill>
                <a:effectLst/>
                <a:latin typeface="+mn-lt"/>
                <a:ea typeface="+mn-ea"/>
                <a:cs typeface="+mn-cs"/>
              </a:rPr>
              <a:t>Bioeng</a:t>
            </a:r>
            <a:r>
              <a:rPr lang="en-US" sz="1200" kern="1200" dirty="0">
                <a:solidFill>
                  <a:schemeClr val="tx1"/>
                </a:solidFill>
                <a:effectLst/>
                <a:latin typeface="+mn-lt"/>
                <a:ea typeface="+mn-ea"/>
                <a:cs typeface="+mn-cs"/>
              </a:rPr>
              <a:t>, 2019. (under revision)</a:t>
            </a:r>
          </a:p>
          <a:p>
            <a:r>
              <a:rPr lang="en-US" sz="1200" kern="1200" dirty="0">
                <a:solidFill>
                  <a:schemeClr val="tx1"/>
                </a:solidFill>
                <a:effectLst/>
                <a:latin typeface="+mn-lt"/>
                <a:ea typeface="+mn-ea"/>
                <a:cs typeface="+mn-cs"/>
              </a:rPr>
              <a:t>[5] Gao, C et al., </a:t>
            </a:r>
            <a:r>
              <a:rPr lang="en-US" sz="1200" i="1" kern="1200" dirty="0">
                <a:solidFill>
                  <a:schemeClr val="tx1"/>
                </a:solidFill>
                <a:effectLst/>
                <a:latin typeface="+mn-lt"/>
                <a:ea typeface="+mn-ea"/>
                <a:cs typeface="+mn-cs"/>
              </a:rPr>
              <a:t>J </a:t>
            </a:r>
            <a:r>
              <a:rPr lang="en-US" sz="1200" i="1" kern="1200" dirty="0" err="1">
                <a:solidFill>
                  <a:schemeClr val="tx1"/>
                </a:solidFill>
                <a:effectLst/>
                <a:latin typeface="+mn-lt"/>
                <a:ea typeface="+mn-ea"/>
                <a:cs typeface="+mn-cs"/>
              </a:rPr>
              <a:t>Comput</a:t>
            </a:r>
            <a:r>
              <a:rPr lang="en-US" sz="1200" i="1" kern="1200" dirty="0">
                <a:solidFill>
                  <a:schemeClr val="tx1"/>
                </a:solidFill>
                <a:effectLst/>
                <a:latin typeface="+mn-lt"/>
                <a:ea typeface="+mn-ea"/>
                <a:cs typeface="+mn-cs"/>
              </a:rPr>
              <a:t> Phys</a:t>
            </a:r>
            <a:r>
              <a:rPr lang="en-US" sz="1200" kern="1200" dirty="0">
                <a:solidFill>
                  <a:schemeClr val="tx1"/>
                </a:solidFill>
                <a:effectLst/>
                <a:latin typeface="+mn-lt"/>
                <a:ea typeface="+mn-ea"/>
                <a:cs typeface="+mn-cs"/>
              </a:rPr>
              <a:t>, 335:812-827, 2017.</a:t>
            </a:r>
          </a:p>
          <a:p>
            <a:r>
              <a:rPr lang="en-US" sz="1200" kern="1200" dirty="0">
                <a:solidFill>
                  <a:schemeClr val="tx1"/>
                </a:solidFill>
                <a:effectLst/>
                <a:latin typeface="+mn-lt"/>
                <a:ea typeface="+mn-ea"/>
                <a:cs typeface="+mn-cs"/>
              </a:rPr>
              <a:t>[6] Zhang, P et al., </a:t>
            </a:r>
            <a:r>
              <a:rPr lang="en-US" sz="1200" i="1" kern="1200" dirty="0">
                <a:solidFill>
                  <a:schemeClr val="tx1"/>
                </a:solidFill>
                <a:effectLst/>
                <a:latin typeface="+mn-lt"/>
                <a:ea typeface="+mn-ea"/>
                <a:cs typeface="+mn-cs"/>
              </a:rPr>
              <a:t>J </a:t>
            </a:r>
            <a:r>
              <a:rPr lang="en-US" sz="1200" i="1" kern="1200" dirty="0" err="1">
                <a:solidFill>
                  <a:schemeClr val="tx1"/>
                </a:solidFill>
                <a:effectLst/>
                <a:latin typeface="+mn-lt"/>
                <a:ea typeface="+mn-ea"/>
                <a:cs typeface="+mn-cs"/>
              </a:rPr>
              <a:t>Comput</a:t>
            </a:r>
            <a:r>
              <a:rPr lang="en-US" sz="1200" i="1" kern="1200" dirty="0">
                <a:solidFill>
                  <a:schemeClr val="tx1"/>
                </a:solidFill>
                <a:effectLst/>
                <a:latin typeface="+mn-lt"/>
                <a:ea typeface="+mn-ea"/>
                <a:cs typeface="+mn-cs"/>
              </a:rPr>
              <a:t> Phys</a:t>
            </a:r>
            <a:r>
              <a:rPr lang="en-US" sz="1200" kern="1200" dirty="0">
                <a:solidFill>
                  <a:schemeClr val="tx1"/>
                </a:solidFill>
                <a:effectLst/>
                <a:latin typeface="+mn-lt"/>
                <a:ea typeface="+mn-ea"/>
                <a:cs typeface="+mn-cs"/>
              </a:rPr>
              <a:t>, 284:668-686, 2015.</a:t>
            </a:r>
          </a:p>
          <a:p>
            <a:r>
              <a:rPr lang="en-US" sz="1200" kern="1200" dirty="0">
                <a:solidFill>
                  <a:schemeClr val="tx1"/>
                </a:solidFill>
                <a:effectLst/>
                <a:latin typeface="+mn-lt"/>
                <a:ea typeface="+mn-ea"/>
                <a:cs typeface="+mn-cs"/>
              </a:rPr>
              <a:t>[7] Zhang, P et al., </a:t>
            </a:r>
            <a:r>
              <a:rPr lang="en-US" sz="1200" i="1" kern="1200" dirty="0" err="1">
                <a:solidFill>
                  <a:schemeClr val="tx1"/>
                </a:solidFill>
                <a:effectLst/>
                <a:latin typeface="+mn-lt"/>
                <a:ea typeface="+mn-ea"/>
                <a:cs typeface="+mn-cs"/>
              </a:rPr>
              <a:t>Comput</a:t>
            </a:r>
            <a:r>
              <a:rPr lang="en-US" sz="1200" i="1" kern="1200" dirty="0">
                <a:solidFill>
                  <a:schemeClr val="tx1"/>
                </a:solidFill>
                <a:effectLst/>
                <a:latin typeface="+mn-lt"/>
                <a:ea typeface="+mn-ea"/>
                <a:cs typeface="+mn-cs"/>
              </a:rPr>
              <a:t> Phys </a:t>
            </a:r>
            <a:r>
              <a:rPr lang="en-US" sz="1200" i="1" kern="1200" dirty="0" err="1">
                <a:solidFill>
                  <a:schemeClr val="tx1"/>
                </a:solidFill>
                <a:effectLst/>
                <a:latin typeface="+mn-lt"/>
                <a:ea typeface="+mn-ea"/>
                <a:cs typeface="+mn-cs"/>
              </a:rPr>
              <a:t>Commun</a:t>
            </a:r>
            <a:r>
              <a:rPr lang="en-US" sz="1200" kern="1200" dirty="0">
                <a:solidFill>
                  <a:schemeClr val="tx1"/>
                </a:solidFill>
                <a:effectLst/>
                <a:latin typeface="+mn-lt"/>
                <a:ea typeface="+mn-ea"/>
                <a:cs typeface="+mn-cs"/>
              </a:rPr>
              <a:t>, 204:132-140, 2015.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24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b="0" kern="1200" dirty="0">
                <a:solidFill>
                  <a:schemeClr val="tx1"/>
                </a:solidFill>
                <a:effectLst/>
                <a:latin typeface="+mn-lt"/>
                <a:ea typeface="+mn-ea"/>
                <a:cs typeface="+mn-cs"/>
              </a:rPr>
              <a:t>Genetic mutations in the heart can lead to long-term</a:t>
            </a:r>
            <a:r>
              <a:rPr lang="en-US" sz="1200" b="0" kern="1200" baseline="0" dirty="0">
                <a:solidFill>
                  <a:schemeClr val="tx1"/>
                </a:solidFill>
                <a:effectLst/>
                <a:latin typeface="+mn-lt"/>
                <a:ea typeface="+mn-ea"/>
                <a:cs typeface="+mn-cs"/>
              </a:rPr>
              <a:t> issues, which diminish livelihood. </a:t>
            </a:r>
            <a:r>
              <a:rPr lang="en-US" sz="1200" b="0" kern="1200" dirty="0">
                <a:solidFill>
                  <a:schemeClr val="tx1"/>
                </a:solidFill>
                <a:effectLst/>
                <a:latin typeface="+mn-lt"/>
                <a:ea typeface="+mn-ea"/>
                <a:cs typeface="+mn-cs"/>
              </a:rPr>
              <a:t> By</a:t>
            </a:r>
            <a:r>
              <a:rPr lang="en-US" sz="1200" b="0" kern="1200" baseline="0" dirty="0">
                <a:solidFill>
                  <a:schemeClr val="tx1"/>
                </a:solidFill>
                <a:effectLst/>
                <a:latin typeface="+mn-lt"/>
                <a:ea typeface="+mn-ea"/>
                <a:cs typeface="+mn-cs"/>
              </a:rPr>
              <a:t> combining computational simulations and clinical data, new approaches for treatment could be developed that are tailored to each specific patient. </a:t>
            </a:r>
          </a:p>
          <a:p>
            <a:r>
              <a:rPr lang="en-US" sz="1200" b="1" kern="1200" baseline="0" dirty="0">
                <a:solidFill>
                  <a:schemeClr val="tx1"/>
                </a:solidFill>
                <a:effectLst/>
                <a:latin typeface="+mn-lt"/>
                <a:ea typeface="+mn-ea"/>
                <a:cs typeface="+mn-cs"/>
              </a:rPr>
              <a:t>Future Challenges:</a:t>
            </a:r>
            <a:r>
              <a:rPr lang="en-US" sz="1200" b="0" kern="1200" baseline="0" dirty="0">
                <a:solidFill>
                  <a:schemeClr val="tx1"/>
                </a:solidFill>
                <a:effectLst/>
                <a:latin typeface="+mn-lt"/>
                <a:ea typeface="+mn-ea"/>
                <a:cs typeface="+mn-cs"/>
              </a:rPr>
              <a:t> Translating the model to use clinical data from patients.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PI name, email:  Kenneth Campbell</a:t>
            </a:r>
            <a:r>
              <a:rPr lang="en-US" baseline="0" dirty="0"/>
              <a:t> (k.s.campbell@uky.edu) and Jonathan </a:t>
            </a:r>
            <a:r>
              <a:rPr lang="en-US" baseline="0" dirty="0" err="1"/>
              <a:t>Wenk</a:t>
            </a:r>
            <a:r>
              <a:rPr lang="en-US" baseline="0" dirty="0"/>
              <a:t> (jonathan.wenk@uky.edu)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Public statement</a:t>
            </a:r>
            <a:r>
              <a:rPr lang="en-US" dirty="0"/>
              <a:t>: A new mathematical approach has been developed that combines our ability to define optimal processes in physics with machine learning to infer all necessary rate parameters needed to rigorously model metabolism. After inference of the optimal model, diverse models representing the metabolisms that would be present in a population can be easily generated. The circadian operation of the cell is modeled on the 24 hour time scale along with metabolism which occurs on the millisecond time scale.</a:t>
            </a:r>
          </a:p>
          <a:p>
            <a:r>
              <a:rPr lang="en-US" dirty="0"/>
              <a:t> </a:t>
            </a:r>
          </a:p>
          <a:p>
            <a:r>
              <a:rPr lang="en-US" b="1" dirty="0"/>
              <a:t>Machine learning</a:t>
            </a:r>
            <a:r>
              <a:rPr lang="en-US" dirty="0"/>
              <a:t>, specifically reinforcement learning, is used to learn how regulation should be applied to metabolism. The reinforcement learning algorithm uses metabolomics data, but highly accurate data is not needed. Further advances that combine predictive simulations with  reinforcement learning will enable us to go beyond metabolism and model protein and enzyme production rigorously, as well.</a:t>
            </a:r>
          </a:p>
          <a:p>
            <a:r>
              <a:rPr lang="en-US" dirty="0"/>
              <a:t> </a:t>
            </a:r>
          </a:p>
          <a:p>
            <a:r>
              <a:rPr lang="en-US" b="1" dirty="0"/>
              <a:t>Future challenges</a:t>
            </a:r>
            <a:r>
              <a:rPr lang="en-US" dirty="0"/>
              <a:t> are (1) to map these activities and dynamics to mesoscale structures of the cell obtained from imaging studies, and (2) to scale these physics-based methods up from metabolism to protein synthesis and then gene expression. Going from metabolism to proteins to genes – a bottom up approach – allows us to propagate the physics from one scale up to another by a series in which we model the lower scale, average over and parameterize the dynamics, and then model the next higher scale.</a:t>
            </a:r>
          </a:p>
          <a:p>
            <a:r>
              <a:rPr lang="en-US" dirty="0"/>
              <a:t> </a:t>
            </a:r>
          </a:p>
          <a:p>
            <a:r>
              <a:rPr lang="en-US" b="1" dirty="0"/>
              <a:t>Multiscale modeling</a:t>
            </a:r>
            <a:r>
              <a:rPr lang="en-US" dirty="0"/>
              <a:t>:  The multiscale challenge is being addressed in a manner analogous to operator splitting, in which two time scales can be separated if one time scale reaches a quasi-steady state rapidly compared to the slower time scale. In our approach, ODEs are used to simulate the circadian clock regulation and proteins, while very fast non-linear optimization methods are used to solve the time dependent equations for the kinetics of metabolism. </a:t>
            </a:r>
          </a:p>
          <a:p>
            <a:r>
              <a:rPr lang="en-US" dirty="0"/>
              <a:t> </a:t>
            </a:r>
          </a:p>
          <a:p>
            <a:r>
              <a:rPr lang="en-US" b="1" dirty="0"/>
              <a:t>Medical simulation</a:t>
            </a:r>
            <a:r>
              <a:rPr lang="en-US" dirty="0"/>
              <a:t>:  The math challenge being overcome is how to model metabolism rigorously when both </a:t>
            </a:r>
            <a:r>
              <a:rPr lang="en-US" i="1" dirty="0"/>
              <a:t>in vitro</a:t>
            </a:r>
            <a:r>
              <a:rPr lang="en-US" dirty="0"/>
              <a:t> and </a:t>
            </a:r>
            <a:r>
              <a:rPr lang="en-US" i="1" dirty="0"/>
              <a:t>in vivo</a:t>
            </a:r>
            <a:r>
              <a:rPr lang="en-US" dirty="0"/>
              <a:t> rate parameters are extremely difficult to determine experimentally. We overcome this problem by (1) using a new constrained optimization approach to obtain the non-equilibrium, steady state, maximum entropy distribution of metabolism, (2) the predicted metabolite concentrations are compared to those generally expected from experiment using a loss function from which post-translational regulation of enzymes is inferred, (3) the system is re-optimized with the inferred regulation from which rate constants are determined from the metabolite concentrations and reaction fluxes, and finally (4) a full ODE-based, mass action simulation with rate parameters and allosteric regulation is obtained.</a:t>
            </a:r>
          </a:p>
          <a:p>
            <a:r>
              <a:rPr lang="en-US" dirty="0"/>
              <a:t> </a:t>
            </a:r>
          </a:p>
          <a:p>
            <a:r>
              <a:rPr lang="en-US" b="1" dirty="0"/>
              <a:t>Analysis</a:t>
            </a:r>
            <a:r>
              <a:rPr lang="en-US" dirty="0"/>
              <a:t>:  What makes it possible to infer mechanism using this approach is that the same physical principles are used to formulate the math used in both the simulations and the data analysis methods present in the reinforcement learning implementation. The statistical method is statistical thermodynamics, which is also a multinomial likelihood model used to analyze the data. </a:t>
            </a:r>
          </a:p>
          <a:p>
            <a:r>
              <a:rPr lang="en-US" dirty="0"/>
              <a:t> </a:t>
            </a:r>
          </a:p>
          <a:p>
            <a:r>
              <a:rPr lang="en-US" dirty="0"/>
              <a:t>Interestingly, the metaphor for self-organizing systems being used in this project – dissipative structures – is also being used in Europe to study and elucidate how the </a:t>
            </a:r>
            <a:r>
              <a:rPr lang="en-US" b="1" dirty="0"/>
              <a:t>brain</a:t>
            </a:r>
            <a:r>
              <a:rPr lang="en-US" dirty="0"/>
              <a:t> works.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17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Chronic wounds are categorized as nonhealing wounds that do not proceed through resolution within a standard time period. Nonhealing, chronic wounds impact over eight million US patients and cost an estimated 30-60 billion USD in healthcare costs annually. We have built computational and experimental tools to analyze the complex interactions between chronic wound microorganisms and local environments</a:t>
            </a:r>
            <a:r>
              <a:rPr lang="en-US" baseline="0" dirty="0"/>
              <a:t> </a:t>
            </a:r>
            <a:r>
              <a:rPr lang="en-US" dirty="0"/>
              <a:t>so therapeutic strategies can be optimized.</a:t>
            </a:r>
          </a:p>
          <a:p>
            <a:endParaRPr lang="en-US" dirty="0"/>
          </a:p>
          <a:p>
            <a:r>
              <a:rPr lang="en-US" dirty="0"/>
              <a:t>Computational models require parameters which can be difficult to extract from complex experimental data sets.  Machine learning and AI will facilitate the identification of meaningful model parameters through the analysis of large, </a:t>
            </a:r>
            <a:r>
              <a:rPr lang="en-US" dirty="0" err="1"/>
              <a:t>multicondition</a:t>
            </a:r>
            <a:r>
              <a:rPr lang="en-US" dirty="0"/>
              <a:t> biofilm growth data sets.</a:t>
            </a:r>
          </a:p>
          <a:p>
            <a:endParaRPr lang="en-US" dirty="0"/>
          </a:p>
          <a:p>
            <a:r>
              <a:rPr lang="en-US" dirty="0"/>
              <a:t>We have developed a suite of computational tools that predict interactions and emergent properties of biofilm pathogens with spatial and temporal resolution; we have also developed new experimental methodologies including a new biofilm reactor, to make spatial and temporal measurements of biofilm growth.  A major challenge will be integrating the full range of computational and experimental methodologies which are measured and predicted on different size and time scales. </a:t>
            </a:r>
          </a:p>
          <a:p>
            <a:endParaRPr lang="en-US" b="1" dirty="0"/>
          </a:p>
          <a:p>
            <a:r>
              <a:rPr lang="en-US" b="1" dirty="0"/>
              <a:t>Multiscale modeling</a:t>
            </a:r>
            <a:r>
              <a:rPr lang="en-US" dirty="0"/>
              <a:t>: Biofilms as inherently modular and multiphasic with multiple species of bacteria embedded in a polymer hydrogel, exchanging chemicals across aqueous intercellular spaces, while interacting with local physical environments.  The modeling methodology addresses these challenges by embedding genome scale metabolic models for individual species within a partial differential equation model quantifying the aqueous phase chemicals.  The approach integrates biotic chemical reactions with abiotic diffusion processes.  </a:t>
            </a:r>
          </a:p>
          <a:p>
            <a:endParaRPr lang="en-US" dirty="0"/>
          </a:p>
          <a:p>
            <a:r>
              <a:rPr lang="en-US" dirty="0"/>
              <a:t>Ross P Carlson, rossc@montana.edu</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54E8F8-F5E2-4284-A467-F77146B00E21}" type="slidenum">
              <a:rPr kumimoji="0" lang="en-US" sz="1200" b="0" i="0" u="none" strike="noStrike" kern="1200" cap="none" spc="0" normalizeH="0" baseline="0" noProof="0" smtClean="0">
                <a:ln>
                  <a:noFill/>
                </a:ln>
                <a:solidFill>
                  <a:prstClr val="black"/>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pitchFamily="18" charset="0"/>
              <a:ea typeface="+mn-ea"/>
              <a:cs typeface="+mn-cs"/>
            </a:endParaRPr>
          </a:p>
        </p:txBody>
      </p:sp>
    </p:spTree>
    <p:extLst>
      <p:ext uri="{BB962C8B-B14F-4D97-AF65-F5344CB8AC3E}">
        <p14:creationId xmlns:p14="http://schemas.microsoft.com/office/powerpoint/2010/main" val="417575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4735-CB70-4AE1-8A52-3B53E3ED6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C1AD37-CA89-477E-9AD2-524FAAFAB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B626FE-E055-4708-B21D-5D59A3AD2896}"/>
              </a:ext>
            </a:extLst>
          </p:cNvPr>
          <p:cNvSpPr>
            <a:spLocks noGrp="1"/>
          </p:cNvSpPr>
          <p:nvPr>
            <p:ph type="dt" sz="half" idx="10"/>
          </p:nvPr>
        </p:nvSpPr>
        <p:spPr/>
        <p:txBody>
          <a:bodyPr/>
          <a:lstStyle/>
          <a:p>
            <a:fld id="{7A64562E-A67D-473F-B21F-21D65F33B9FD}" type="datetimeFigureOut">
              <a:rPr lang="en-US" smtClean="0"/>
              <a:t>3/8/2019</a:t>
            </a:fld>
            <a:endParaRPr lang="en-US"/>
          </a:p>
        </p:txBody>
      </p:sp>
      <p:sp>
        <p:nvSpPr>
          <p:cNvPr id="5" name="Footer Placeholder 4">
            <a:extLst>
              <a:ext uri="{FF2B5EF4-FFF2-40B4-BE49-F238E27FC236}">
                <a16:creationId xmlns:a16="http://schemas.microsoft.com/office/drawing/2014/main" id="{1EA04EDE-54C2-49BB-B47C-BA5858C22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0F500-6BF2-40F0-A51A-3140BF35AEE6}"/>
              </a:ext>
            </a:extLst>
          </p:cNvPr>
          <p:cNvSpPr>
            <a:spLocks noGrp="1"/>
          </p:cNvSpPr>
          <p:nvPr>
            <p:ph type="sldNum" sz="quarter" idx="12"/>
          </p:nvPr>
        </p:nvSpPr>
        <p:spPr/>
        <p:txBody>
          <a:bodyPr/>
          <a:lstStyle/>
          <a:p>
            <a:fld id="{B7044557-17C5-46E8-99AF-B6D09C811905}" type="slidenum">
              <a:rPr lang="en-US" smtClean="0"/>
              <a:t>‹#›</a:t>
            </a:fld>
            <a:endParaRPr lang="en-US"/>
          </a:p>
        </p:txBody>
      </p:sp>
    </p:spTree>
    <p:extLst>
      <p:ext uri="{BB962C8B-B14F-4D97-AF65-F5344CB8AC3E}">
        <p14:creationId xmlns:p14="http://schemas.microsoft.com/office/powerpoint/2010/main" val="3035340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11BA8-D265-4C07-852B-1E63DB0A44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A3BAD-BA4D-4E24-9E07-C1477FABFB3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AC559-645B-49DB-AF92-4BA9D2178FC9}"/>
              </a:ext>
            </a:extLst>
          </p:cNvPr>
          <p:cNvSpPr>
            <a:spLocks noGrp="1"/>
          </p:cNvSpPr>
          <p:nvPr>
            <p:ph type="dt" sz="half" idx="10"/>
          </p:nvPr>
        </p:nvSpPr>
        <p:spPr/>
        <p:txBody>
          <a:bodyPr/>
          <a:lstStyle/>
          <a:p>
            <a:fld id="{7A64562E-A67D-473F-B21F-21D65F33B9FD}" type="datetimeFigureOut">
              <a:rPr lang="en-US" smtClean="0"/>
              <a:t>3/8/2019</a:t>
            </a:fld>
            <a:endParaRPr lang="en-US"/>
          </a:p>
        </p:txBody>
      </p:sp>
      <p:sp>
        <p:nvSpPr>
          <p:cNvPr id="5" name="Footer Placeholder 4">
            <a:extLst>
              <a:ext uri="{FF2B5EF4-FFF2-40B4-BE49-F238E27FC236}">
                <a16:creationId xmlns:a16="http://schemas.microsoft.com/office/drawing/2014/main" id="{3F705DB5-A2D3-4308-A2F6-3D760A4CE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B8E97-7A6C-465B-B63A-5C10C3C01C68}"/>
              </a:ext>
            </a:extLst>
          </p:cNvPr>
          <p:cNvSpPr>
            <a:spLocks noGrp="1"/>
          </p:cNvSpPr>
          <p:nvPr>
            <p:ph type="sldNum" sz="quarter" idx="12"/>
          </p:nvPr>
        </p:nvSpPr>
        <p:spPr/>
        <p:txBody>
          <a:bodyPr/>
          <a:lstStyle/>
          <a:p>
            <a:fld id="{B7044557-17C5-46E8-99AF-B6D09C811905}" type="slidenum">
              <a:rPr lang="en-US" smtClean="0"/>
              <a:t>‹#›</a:t>
            </a:fld>
            <a:endParaRPr lang="en-US"/>
          </a:p>
        </p:txBody>
      </p:sp>
    </p:spTree>
    <p:extLst>
      <p:ext uri="{BB962C8B-B14F-4D97-AF65-F5344CB8AC3E}">
        <p14:creationId xmlns:p14="http://schemas.microsoft.com/office/powerpoint/2010/main" val="17211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475FBB-90A3-4A7F-9816-399398896D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9B709-6952-473F-B5B5-6DEDE76520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03225-C309-43A3-827C-1652605D9D1A}"/>
              </a:ext>
            </a:extLst>
          </p:cNvPr>
          <p:cNvSpPr>
            <a:spLocks noGrp="1"/>
          </p:cNvSpPr>
          <p:nvPr>
            <p:ph type="dt" sz="half" idx="10"/>
          </p:nvPr>
        </p:nvSpPr>
        <p:spPr/>
        <p:txBody>
          <a:bodyPr/>
          <a:lstStyle/>
          <a:p>
            <a:fld id="{7A64562E-A67D-473F-B21F-21D65F33B9FD}" type="datetimeFigureOut">
              <a:rPr lang="en-US" smtClean="0"/>
              <a:t>3/8/2019</a:t>
            </a:fld>
            <a:endParaRPr lang="en-US"/>
          </a:p>
        </p:txBody>
      </p:sp>
      <p:sp>
        <p:nvSpPr>
          <p:cNvPr id="5" name="Footer Placeholder 4">
            <a:extLst>
              <a:ext uri="{FF2B5EF4-FFF2-40B4-BE49-F238E27FC236}">
                <a16:creationId xmlns:a16="http://schemas.microsoft.com/office/drawing/2014/main" id="{3E610FC0-BE7D-4B72-8884-EBF937F7C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72DE3-A21A-4D11-AF15-5D68794AFD45}"/>
              </a:ext>
            </a:extLst>
          </p:cNvPr>
          <p:cNvSpPr>
            <a:spLocks noGrp="1"/>
          </p:cNvSpPr>
          <p:nvPr>
            <p:ph type="sldNum" sz="quarter" idx="12"/>
          </p:nvPr>
        </p:nvSpPr>
        <p:spPr/>
        <p:txBody>
          <a:bodyPr/>
          <a:lstStyle/>
          <a:p>
            <a:fld id="{B7044557-17C5-46E8-99AF-B6D09C811905}" type="slidenum">
              <a:rPr lang="en-US" smtClean="0"/>
              <a:t>‹#›</a:t>
            </a:fld>
            <a:endParaRPr lang="en-US"/>
          </a:p>
        </p:txBody>
      </p:sp>
    </p:spTree>
    <p:extLst>
      <p:ext uri="{BB962C8B-B14F-4D97-AF65-F5344CB8AC3E}">
        <p14:creationId xmlns:p14="http://schemas.microsoft.com/office/powerpoint/2010/main" val="405860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22032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294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440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41979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193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9241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9238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4893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50855" y="979798"/>
            <a:ext cx="10895061" cy="346249"/>
          </a:xfrm>
        </p:spPr>
        <p:txBody>
          <a:bodyPr lIns="0" tIns="0" rIns="0" bIns="0"/>
          <a:lstStyle>
            <a:lvl1pPr>
              <a:defRPr sz="2250" b="0" i="0">
                <a:solidFill>
                  <a:srgbClr val="0432FF"/>
                </a:solidFill>
                <a:latin typeface="Calibri Light"/>
                <a:cs typeface="Calibri Light"/>
              </a:defRPr>
            </a:lvl1pPr>
          </a:lstStyle>
          <a:p>
            <a:endParaRPr/>
          </a:p>
        </p:txBody>
      </p:sp>
      <p:sp>
        <p:nvSpPr>
          <p:cNvPr id="3" name="Holder 3"/>
          <p:cNvSpPr>
            <a:spLocks noGrp="1"/>
          </p:cNvSpPr>
          <p:nvPr>
            <p:ph type="body" idx="1"/>
          </p:nvPr>
        </p:nvSpPr>
        <p:spPr>
          <a:xfrm>
            <a:off x="258002" y="1630316"/>
            <a:ext cx="11539297" cy="258084"/>
          </a:xfrm>
        </p:spPr>
        <p:txBody>
          <a:bodyPr lIns="0" tIns="0" rIns="0" bIns="0"/>
          <a:lstStyle>
            <a:lvl1pPr>
              <a:defRPr sz="1677"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301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50855" y="979798"/>
            <a:ext cx="10895061" cy="346249"/>
          </a:xfrm>
        </p:spPr>
        <p:txBody>
          <a:bodyPr lIns="0" tIns="0" rIns="0" bIns="0"/>
          <a:lstStyle>
            <a:lvl1pPr>
              <a:defRPr sz="2250" b="0" i="0">
                <a:solidFill>
                  <a:srgbClr val="0432FF"/>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29238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9238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340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C9A56-7BAA-498E-9277-DE1A0F51A7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7A607-D89E-45A2-8300-6EDDA78CB4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BA8C1-5C79-4CA1-8702-B22CD5B0AF00}"/>
              </a:ext>
            </a:extLst>
          </p:cNvPr>
          <p:cNvSpPr>
            <a:spLocks noGrp="1"/>
          </p:cNvSpPr>
          <p:nvPr>
            <p:ph type="dt" sz="half" idx="10"/>
          </p:nvPr>
        </p:nvSpPr>
        <p:spPr/>
        <p:txBody>
          <a:bodyPr/>
          <a:lstStyle/>
          <a:p>
            <a:fld id="{7A64562E-A67D-473F-B21F-21D65F33B9FD}" type="datetimeFigureOut">
              <a:rPr lang="en-US" smtClean="0"/>
              <a:t>3/8/2019</a:t>
            </a:fld>
            <a:endParaRPr lang="en-US"/>
          </a:p>
        </p:txBody>
      </p:sp>
      <p:sp>
        <p:nvSpPr>
          <p:cNvPr id="5" name="Footer Placeholder 4">
            <a:extLst>
              <a:ext uri="{FF2B5EF4-FFF2-40B4-BE49-F238E27FC236}">
                <a16:creationId xmlns:a16="http://schemas.microsoft.com/office/drawing/2014/main" id="{3B6A7933-B8E4-44A3-8596-F4D720B99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77530-C22F-43C8-9FDB-D49EABF5AADB}"/>
              </a:ext>
            </a:extLst>
          </p:cNvPr>
          <p:cNvSpPr>
            <a:spLocks noGrp="1"/>
          </p:cNvSpPr>
          <p:nvPr>
            <p:ph type="sldNum" sz="quarter" idx="12"/>
          </p:nvPr>
        </p:nvSpPr>
        <p:spPr/>
        <p:txBody>
          <a:bodyPr/>
          <a:lstStyle/>
          <a:p>
            <a:fld id="{B7044557-17C5-46E8-99AF-B6D09C811905}" type="slidenum">
              <a:rPr lang="en-US" smtClean="0"/>
              <a:t>‹#›</a:t>
            </a:fld>
            <a:endParaRPr lang="en-US"/>
          </a:p>
        </p:txBody>
      </p:sp>
    </p:spTree>
    <p:extLst>
      <p:ext uri="{BB962C8B-B14F-4D97-AF65-F5344CB8AC3E}">
        <p14:creationId xmlns:p14="http://schemas.microsoft.com/office/powerpoint/2010/main" val="1494131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50855" y="979798"/>
            <a:ext cx="10895061" cy="346249"/>
          </a:xfrm>
        </p:spPr>
        <p:txBody>
          <a:bodyPr lIns="0" tIns="0" rIns="0" bIns="0"/>
          <a:lstStyle>
            <a:lvl1pPr>
              <a:defRPr sz="2250" b="0" i="0">
                <a:solidFill>
                  <a:srgbClr val="0432FF"/>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09235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87895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5552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15144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99473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1218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64956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1" indent="0" algn="ctr">
              <a:buNone/>
              <a:defRPr sz="2000"/>
            </a:lvl2pPr>
            <a:lvl3pPr marL="914341" indent="0" algn="ctr">
              <a:buNone/>
              <a:defRPr sz="1800"/>
            </a:lvl3pPr>
            <a:lvl4pPr marL="1371512" indent="0" algn="ctr">
              <a:buNone/>
              <a:defRPr sz="1600"/>
            </a:lvl4pPr>
            <a:lvl5pPr marL="1828682" indent="0" algn="ctr">
              <a:buNone/>
              <a:defRPr sz="1600"/>
            </a:lvl5pPr>
            <a:lvl6pPr marL="2285853" indent="0" algn="ctr">
              <a:buNone/>
              <a:defRPr sz="1600"/>
            </a:lvl6pPr>
            <a:lvl7pPr marL="2743023" indent="0" algn="ctr">
              <a:buNone/>
              <a:defRPr sz="1600"/>
            </a:lvl7pPr>
            <a:lvl8pPr marL="3200194" indent="0" algn="ctr">
              <a:buNone/>
              <a:defRPr sz="1600"/>
            </a:lvl8pPr>
            <a:lvl9pPr marL="365736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BA29A7-C6A7-4516-A0B8-880E757F7B93}"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3F42C-7870-467E-B605-F7226AA5127C}" type="slidenum">
              <a:rPr lang="en-US" smtClean="0"/>
              <a:t>‹#›</a:t>
            </a:fld>
            <a:endParaRPr lang="en-US"/>
          </a:p>
        </p:txBody>
      </p:sp>
      <p:pic>
        <p:nvPicPr>
          <p:cNvPr id="7" name="Picture 6">
            <a:extLst>
              <a:ext uri="{FF2B5EF4-FFF2-40B4-BE49-F238E27FC236}">
                <a16:creationId xmlns:a16="http://schemas.microsoft.com/office/drawing/2014/main" id="{236FCEDD-589C-8E42-B142-45AB9D382026}"/>
              </a:ext>
            </a:extLst>
          </p:cNvPr>
          <p:cNvPicPr>
            <a:picLocks noChangeAspect="1"/>
          </p:cNvPicPr>
          <p:nvPr userDrawn="1"/>
        </p:nvPicPr>
        <p:blipFill rotWithShape="1">
          <a:blip r:embed="rId2"/>
          <a:srcRect l="31939" t="70782" r="40981"/>
          <a:stretch/>
        </p:blipFill>
        <p:spPr>
          <a:xfrm>
            <a:off x="231423" y="120474"/>
            <a:ext cx="3084690" cy="2003778"/>
          </a:xfrm>
          <a:prstGeom prst="rect">
            <a:avLst/>
          </a:prstGeom>
        </p:spPr>
      </p:pic>
      <p:pic>
        <p:nvPicPr>
          <p:cNvPr id="8" name="Picture 7">
            <a:extLst>
              <a:ext uri="{FF2B5EF4-FFF2-40B4-BE49-F238E27FC236}">
                <a16:creationId xmlns:a16="http://schemas.microsoft.com/office/drawing/2014/main" id="{9CC11D69-8845-F74A-8A4E-7ED1B13F1602}"/>
              </a:ext>
            </a:extLst>
          </p:cNvPr>
          <p:cNvPicPr>
            <a:picLocks noChangeAspect="1"/>
          </p:cNvPicPr>
          <p:nvPr userDrawn="1"/>
        </p:nvPicPr>
        <p:blipFill rotWithShape="1">
          <a:blip r:embed="rId3"/>
          <a:srcRect l="42469" t="8439" r="46828" b="83660"/>
          <a:stretch/>
        </p:blipFill>
        <p:spPr>
          <a:xfrm>
            <a:off x="3764846" y="640646"/>
            <a:ext cx="1219201" cy="541867"/>
          </a:xfrm>
          <a:prstGeom prst="rect">
            <a:avLst/>
          </a:prstGeom>
        </p:spPr>
      </p:pic>
      <p:pic>
        <p:nvPicPr>
          <p:cNvPr id="9" name="Picture 8">
            <a:extLst>
              <a:ext uri="{FF2B5EF4-FFF2-40B4-BE49-F238E27FC236}">
                <a16:creationId xmlns:a16="http://schemas.microsoft.com/office/drawing/2014/main" id="{23CCE5C7-C8CD-A645-BB65-EFFD31FB0891}"/>
              </a:ext>
            </a:extLst>
          </p:cNvPr>
          <p:cNvPicPr>
            <a:picLocks noChangeAspect="1"/>
          </p:cNvPicPr>
          <p:nvPr userDrawn="1"/>
        </p:nvPicPr>
        <p:blipFill rotWithShape="1">
          <a:blip r:embed="rId3"/>
          <a:srcRect l="42469" t="8439" r="46828" b="83660"/>
          <a:stretch/>
        </p:blipFill>
        <p:spPr>
          <a:xfrm>
            <a:off x="5492047" y="640646"/>
            <a:ext cx="1219201" cy="541867"/>
          </a:xfrm>
          <a:prstGeom prst="rect">
            <a:avLst/>
          </a:prstGeom>
        </p:spPr>
      </p:pic>
      <p:pic>
        <p:nvPicPr>
          <p:cNvPr id="10" name="Picture 9">
            <a:extLst>
              <a:ext uri="{FF2B5EF4-FFF2-40B4-BE49-F238E27FC236}">
                <a16:creationId xmlns:a16="http://schemas.microsoft.com/office/drawing/2014/main" id="{49A372B8-1AB7-D941-A4C5-271CC58B28EF}"/>
              </a:ext>
            </a:extLst>
          </p:cNvPr>
          <p:cNvPicPr>
            <a:picLocks noChangeAspect="1"/>
          </p:cNvPicPr>
          <p:nvPr userDrawn="1"/>
        </p:nvPicPr>
        <p:blipFill rotWithShape="1">
          <a:blip r:embed="rId3"/>
          <a:srcRect l="42469" t="8439" r="46828" b="83660"/>
          <a:stretch/>
        </p:blipFill>
        <p:spPr>
          <a:xfrm>
            <a:off x="5796845" y="640646"/>
            <a:ext cx="1219201" cy="541867"/>
          </a:xfrm>
          <a:prstGeom prst="rect">
            <a:avLst/>
          </a:prstGeom>
        </p:spPr>
      </p:pic>
      <p:pic>
        <p:nvPicPr>
          <p:cNvPr id="11" name="Picture 10">
            <a:extLst>
              <a:ext uri="{FF2B5EF4-FFF2-40B4-BE49-F238E27FC236}">
                <a16:creationId xmlns:a16="http://schemas.microsoft.com/office/drawing/2014/main" id="{43960C40-C789-9446-AABE-5DB9E734EC2F}"/>
              </a:ext>
            </a:extLst>
          </p:cNvPr>
          <p:cNvPicPr>
            <a:picLocks noChangeAspect="1"/>
          </p:cNvPicPr>
          <p:nvPr userDrawn="1"/>
        </p:nvPicPr>
        <p:blipFill rotWithShape="1">
          <a:blip r:embed="rId3"/>
          <a:srcRect l="42469" t="8439" r="46828" b="83660"/>
          <a:stretch/>
        </p:blipFill>
        <p:spPr>
          <a:xfrm>
            <a:off x="7281335" y="640646"/>
            <a:ext cx="1219201" cy="541867"/>
          </a:xfrm>
          <a:prstGeom prst="rect">
            <a:avLst/>
          </a:prstGeom>
        </p:spPr>
      </p:pic>
      <p:pic>
        <p:nvPicPr>
          <p:cNvPr id="12" name="Picture 11">
            <a:extLst>
              <a:ext uri="{FF2B5EF4-FFF2-40B4-BE49-F238E27FC236}">
                <a16:creationId xmlns:a16="http://schemas.microsoft.com/office/drawing/2014/main" id="{DE145908-627D-294A-8C96-B0AA95475C79}"/>
              </a:ext>
            </a:extLst>
          </p:cNvPr>
          <p:cNvPicPr>
            <a:picLocks noChangeAspect="1"/>
          </p:cNvPicPr>
          <p:nvPr userDrawn="1"/>
        </p:nvPicPr>
        <p:blipFill rotWithShape="1">
          <a:blip r:embed="rId3"/>
          <a:srcRect l="42469" t="8439" r="46828" b="83660"/>
          <a:stretch/>
        </p:blipFill>
        <p:spPr>
          <a:xfrm>
            <a:off x="8500536" y="640646"/>
            <a:ext cx="1219201" cy="541867"/>
          </a:xfrm>
          <a:prstGeom prst="rect">
            <a:avLst/>
          </a:prstGeom>
        </p:spPr>
      </p:pic>
      <p:pic>
        <p:nvPicPr>
          <p:cNvPr id="13" name="Picture 12">
            <a:extLst>
              <a:ext uri="{FF2B5EF4-FFF2-40B4-BE49-F238E27FC236}">
                <a16:creationId xmlns:a16="http://schemas.microsoft.com/office/drawing/2014/main" id="{51085F3D-67F6-4D4B-B736-AD1EB8A7983D}"/>
              </a:ext>
            </a:extLst>
          </p:cNvPr>
          <p:cNvPicPr>
            <a:picLocks noChangeAspect="1"/>
          </p:cNvPicPr>
          <p:nvPr userDrawn="1"/>
        </p:nvPicPr>
        <p:blipFill rotWithShape="1">
          <a:blip r:embed="rId3"/>
          <a:srcRect l="42469" t="8439" r="46828" b="83660"/>
          <a:stretch/>
        </p:blipFill>
        <p:spPr>
          <a:xfrm>
            <a:off x="10120493" y="640646"/>
            <a:ext cx="1219201" cy="541867"/>
          </a:xfrm>
          <a:prstGeom prst="rect">
            <a:avLst/>
          </a:prstGeom>
        </p:spPr>
      </p:pic>
    </p:spTree>
    <p:extLst>
      <p:ext uri="{BB962C8B-B14F-4D97-AF65-F5344CB8AC3E}">
        <p14:creationId xmlns:p14="http://schemas.microsoft.com/office/powerpoint/2010/main" val="54083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A29A7-C6A7-4516-A0B8-880E757F7B93}"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3344715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71" indent="0">
              <a:buNone/>
              <a:defRPr sz="2000">
                <a:solidFill>
                  <a:schemeClr val="tx1">
                    <a:tint val="75000"/>
                  </a:schemeClr>
                </a:solidFill>
              </a:defRPr>
            </a:lvl2pPr>
            <a:lvl3pPr marL="914341" indent="0">
              <a:buNone/>
              <a:defRPr sz="1800">
                <a:solidFill>
                  <a:schemeClr val="tx1">
                    <a:tint val="75000"/>
                  </a:schemeClr>
                </a:solidFill>
              </a:defRPr>
            </a:lvl3pPr>
            <a:lvl4pPr marL="1371512" indent="0">
              <a:buNone/>
              <a:defRPr sz="1600">
                <a:solidFill>
                  <a:schemeClr val="tx1">
                    <a:tint val="75000"/>
                  </a:schemeClr>
                </a:solidFill>
              </a:defRPr>
            </a:lvl4pPr>
            <a:lvl5pPr marL="1828682" indent="0">
              <a:buNone/>
              <a:defRPr sz="1600">
                <a:solidFill>
                  <a:schemeClr val="tx1">
                    <a:tint val="75000"/>
                  </a:schemeClr>
                </a:solidFill>
              </a:defRPr>
            </a:lvl5pPr>
            <a:lvl6pPr marL="2285853" indent="0">
              <a:buNone/>
              <a:defRPr sz="1600">
                <a:solidFill>
                  <a:schemeClr val="tx1">
                    <a:tint val="75000"/>
                  </a:schemeClr>
                </a:solidFill>
              </a:defRPr>
            </a:lvl6pPr>
            <a:lvl7pPr marL="2743023" indent="0">
              <a:buNone/>
              <a:defRPr sz="1600">
                <a:solidFill>
                  <a:schemeClr val="tx1">
                    <a:tint val="75000"/>
                  </a:schemeClr>
                </a:solidFill>
              </a:defRPr>
            </a:lvl7pPr>
            <a:lvl8pPr marL="3200194" indent="0">
              <a:buNone/>
              <a:defRPr sz="1600">
                <a:solidFill>
                  <a:schemeClr val="tx1">
                    <a:tint val="75000"/>
                  </a:schemeClr>
                </a:solidFill>
              </a:defRPr>
            </a:lvl8pPr>
            <a:lvl9pPr marL="365736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BA29A7-C6A7-4516-A0B8-880E757F7B93}"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97731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DC2F-323B-493D-A9BB-41635C529D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17B846-443E-4582-B966-0921A9A560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3520E4-C668-41CA-88CB-EC9F79632439}"/>
              </a:ext>
            </a:extLst>
          </p:cNvPr>
          <p:cNvSpPr>
            <a:spLocks noGrp="1"/>
          </p:cNvSpPr>
          <p:nvPr>
            <p:ph type="dt" sz="half" idx="10"/>
          </p:nvPr>
        </p:nvSpPr>
        <p:spPr/>
        <p:txBody>
          <a:bodyPr/>
          <a:lstStyle/>
          <a:p>
            <a:fld id="{7A64562E-A67D-473F-B21F-21D65F33B9FD}" type="datetimeFigureOut">
              <a:rPr lang="en-US" smtClean="0"/>
              <a:t>3/8/2019</a:t>
            </a:fld>
            <a:endParaRPr lang="en-US"/>
          </a:p>
        </p:txBody>
      </p:sp>
      <p:sp>
        <p:nvSpPr>
          <p:cNvPr id="5" name="Footer Placeholder 4">
            <a:extLst>
              <a:ext uri="{FF2B5EF4-FFF2-40B4-BE49-F238E27FC236}">
                <a16:creationId xmlns:a16="http://schemas.microsoft.com/office/drawing/2014/main" id="{A09DA1A3-5433-4A8D-8088-08F887336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996D6-D673-4FAD-86F4-4EA386211F0E}"/>
              </a:ext>
            </a:extLst>
          </p:cNvPr>
          <p:cNvSpPr>
            <a:spLocks noGrp="1"/>
          </p:cNvSpPr>
          <p:nvPr>
            <p:ph type="sldNum" sz="quarter" idx="12"/>
          </p:nvPr>
        </p:nvSpPr>
        <p:spPr/>
        <p:txBody>
          <a:bodyPr/>
          <a:lstStyle/>
          <a:p>
            <a:fld id="{B7044557-17C5-46E8-99AF-B6D09C811905}" type="slidenum">
              <a:rPr lang="en-US" smtClean="0"/>
              <a:t>‹#›</a:t>
            </a:fld>
            <a:endParaRPr lang="en-US"/>
          </a:p>
        </p:txBody>
      </p:sp>
    </p:spTree>
    <p:extLst>
      <p:ext uri="{BB962C8B-B14F-4D97-AF65-F5344CB8AC3E}">
        <p14:creationId xmlns:p14="http://schemas.microsoft.com/office/powerpoint/2010/main" val="3062491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BA29A7-C6A7-4516-A0B8-880E757F7B93}" type="datetimeFigureOut">
              <a:rPr lang="en-US" smtClean="0"/>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1097457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2" indent="0">
              <a:buNone/>
              <a:defRPr sz="1600" b="1"/>
            </a:lvl5pPr>
            <a:lvl6pPr marL="2285853" indent="0">
              <a:buNone/>
              <a:defRPr sz="1600" b="1"/>
            </a:lvl6pPr>
            <a:lvl7pPr marL="2743023" indent="0">
              <a:buNone/>
              <a:defRPr sz="1600" b="1"/>
            </a:lvl7pPr>
            <a:lvl8pPr marL="3200194" indent="0">
              <a:buNone/>
              <a:defRPr sz="1600" b="1"/>
            </a:lvl8pPr>
            <a:lvl9pPr marL="365736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2" indent="0">
              <a:buNone/>
              <a:defRPr sz="1600" b="1"/>
            </a:lvl5pPr>
            <a:lvl6pPr marL="2285853" indent="0">
              <a:buNone/>
              <a:defRPr sz="1600" b="1"/>
            </a:lvl6pPr>
            <a:lvl7pPr marL="2743023" indent="0">
              <a:buNone/>
              <a:defRPr sz="1600" b="1"/>
            </a:lvl7pPr>
            <a:lvl8pPr marL="3200194" indent="0">
              <a:buNone/>
              <a:defRPr sz="1600" b="1"/>
            </a:lvl8pPr>
            <a:lvl9pPr marL="365736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BA29A7-C6A7-4516-A0B8-880E757F7B93}" type="datetimeFigureOut">
              <a:rPr lang="en-US" smtClean="0"/>
              <a:t>3/8/2019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479858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BA29A7-C6A7-4516-A0B8-880E757F7B93}" type="datetimeFigureOut">
              <a:rPr lang="en-US" smtClean="0"/>
              <a:t>3/8/2019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185246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A29A7-C6A7-4516-A0B8-880E757F7B93}" type="datetimeFigureOut">
              <a:rPr lang="en-US" smtClean="0"/>
              <a:t>3/8/2019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4088390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1" indent="0">
              <a:buNone/>
              <a:defRPr sz="1399"/>
            </a:lvl2pPr>
            <a:lvl3pPr marL="914341" indent="0">
              <a:buNone/>
              <a:defRPr sz="1200"/>
            </a:lvl3pPr>
            <a:lvl4pPr marL="1371512" indent="0">
              <a:buNone/>
              <a:defRPr sz="1000"/>
            </a:lvl4pPr>
            <a:lvl5pPr marL="1828682" indent="0">
              <a:buNone/>
              <a:defRPr sz="1000"/>
            </a:lvl5pPr>
            <a:lvl6pPr marL="2285853" indent="0">
              <a:buNone/>
              <a:defRPr sz="1000"/>
            </a:lvl6pPr>
            <a:lvl7pPr marL="2743023" indent="0">
              <a:buNone/>
              <a:defRPr sz="1000"/>
            </a:lvl7pPr>
            <a:lvl8pPr marL="3200194" indent="0">
              <a:buNone/>
              <a:defRPr sz="1000"/>
            </a:lvl8pPr>
            <a:lvl9pPr marL="365736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BA29A7-C6A7-4516-A0B8-880E757F7B93}" type="datetimeFigureOut">
              <a:rPr lang="en-US" smtClean="0"/>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4274204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5"/>
            <a:ext cx="6172200" cy="4873625"/>
          </a:xfrm>
        </p:spPr>
        <p:txBody>
          <a:bodyPr anchor="t"/>
          <a:lstStyle>
            <a:lvl1pPr marL="0" indent="0">
              <a:buNone/>
              <a:defRPr sz="3200"/>
            </a:lvl1pPr>
            <a:lvl2pPr marL="457171" indent="0">
              <a:buNone/>
              <a:defRPr sz="2800"/>
            </a:lvl2pPr>
            <a:lvl3pPr marL="914341" indent="0">
              <a:buNone/>
              <a:defRPr sz="2400"/>
            </a:lvl3pPr>
            <a:lvl4pPr marL="1371512" indent="0">
              <a:buNone/>
              <a:defRPr sz="2000"/>
            </a:lvl4pPr>
            <a:lvl5pPr marL="1828682" indent="0">
              <a:buNone/>
              <a:defRPr sz="2000"/>
            </a:lvl5pPr>
            <a:lvl6pPr marL="2285853" indent="0">
              <a:buNone/>
              <a:defRPr sz="2000"/>
            </a:lvl6pPr>
            <a:lvl7pPr marL="2743023" indent="0">
              <a:buNone/>
              <a:defRPr sz="2000"/>
            </a:lvl7pPr>
            <a:lvl8pPr marL="3200194" indent="0">
              <a:buNone/>
              <a:defRPr sz="2000"/>
            </a:lvl8pPr>
            <a:lvl9pPr marL="365736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1" indent="0">
              <a:buNone/>
              <a:defRPr sz="1399"/>
            </a:lvl2pPr>
            <a:lvl3pPr marL="914341" indent="0">
              <a:buNone/>
              <a:defRPr sz="1200"/>
            </a:lvl3pPr>
            <a:lvl4pPr marL="1371512" indent="0">
              <a:buNone/>
              <a:defRPr sz="1000"/>
            </a:lvl4pPr>
            <a:lvl5pPr marL="1828682" indent="0">
              <a:buNone/>
              <a:defRPr sz="1000"/>
            </a:lvl5pPr>
            <a:lvl6pPr marL="2285853" indent="0">
              <a:buNone/>
              <a:defRPr sz="1000"/>
            </a:lvl6pPr>
            <a:lvl7pPr marL="2743023" indent="0">
              <a:buNone/>
              <a:defRPr sz="1000"/>
            </a:lvl7pPr>
            <a:lvl8pPr marL="3200194" indent="0">
              <a:buNone/>
              <a:defRPr sz="1000"/>
            </a:lvl8pPr>
            <a:lvl9pPr marL="365736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BA29A7-C6A7-4516-A0B8-880E757F7B93}" type="datetimeFigureOut">
              <a:rPr lang="en-US" smtClean="0"/>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1799842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A29A7-C6A7-4516-A0B8-880E757F7B93}"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1555800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A29A7-C6A7-4516-A0B8-880E757F7B93}" type="datetimeFigureOut">
              <a:rPr lang="en-US" smtClean="0"/>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512707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17" name="Footer Placeholder 16"/>
          <p:cNvSpPr>
            <a:spLocks noGrp="1"/>
          </p:cNvSpPr>
          <p:nvPr>
            <p:ph type="ftr" sz="quarter" idx="11"/>
          </p:nvPr>
        </p:nvSpPr>
        <p:spPr/>
        <p:txBody>
          <a:bodyPr/>
          <a:lstStyle/>
          <a:p>
            <a:endParaRPr lang="en-US" dirty="0">
              <a:solidFill>
                <a:srgbClr val="D6ECFF"/>
              </a:solidFill>
            </a:endParaRPr>
          </a:p>
        </p:txBody>
      </p:sp>
      <p:sp>
        <p:nvSpPr>
          <p:cNvPr id="29" name="Slide Number Placeholder 28"/>
          <p:cNvSpPr>
            <a:spLocks noGrp="1"/>
          </p:cNvSpPr>
          <p:nvPr>
            <p:ph type="sldNum" sz="quarter" idx="12"/>
          </p:nvPr>
        </p:nvSpPr>
        <p:spPr/>
        <p:txBody>
          <a:bodyPr/>
          <a:lstStyle/>
          <a:p>
            <a:fld id="{78626A69-B8AF-443F-961B-44B3CA69AA29}" type="slidenum">
              <a:rPr lang="en-US" smtClean="0">
                <a:solidFill>
                  <a:srgbClr val="D6ECFF"/>
                </a:solidFill>
              </a:rPr>
              <a:pPr/>
              <a:t>‹#›</a:t>
            </a:fld>
            <a:endParaRPr lang="en-US" dirty="0">
              <a:solidFill>
                <a:srgbClr val="D6ECFF"/>
              </a:solidFill>
            </a:endParaRPr>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Tree>
    <p:extLst>
      <p:ext uri="{BB962C8B-B14F-4D97-AF65-F5344CB8AC3E}">
        <p14:creationId xmlns:p14="http://schemas.microsoft.com/office/powerpoint/2010/main" val="2231820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5" name="Footer Placeholder 4"/>
          <p:cNvSpPr>
            <a:spLocks noGrp="1"/>
          </p:cNvSpPr>
          <p:nvPr>
            <p:ph type="ftr" sz="quarter" idx="11"/>
          </p:nvPr>
        </p:nvSpPr>
        <p:spPr/>
        <p:txBody>
          <a:bodyPr/>
          <a:lstStyle/>
          <a:p>
            <a:endParaRPr lang="en-US" dirty="0">
              <a:solidFill>
                <a:srgbClr val="D6ECFF"/>
              </a:solidFill>
            </a:endParaRPr>
          </a:p>
        </p:txBody>
      </p:sp>
      <p:sp>
        <p:nvSpPr>
          <p:cNvPr id="6" name="Slide Number Placeholder 5"/>
          <p:cNvSpPr>
            <a:spLocks noGrp="1"/>
          </p:cNvSpPr>
          <p:nvPr>
            <p:ph type="sldNum" sz="quarter" idx="12"/>
          </p:nvPr>
        </p:nvSpPr>
        <p:spPr/>
        <p:txBody>
          <a:bodyPr/>
          <a:lstStyle/>
          <a:p>
            <a:fld id="{78626A69-B8AF-443F-961B-44B3CA69AA29}"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413558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B834-587E-4A49-9653-4161C4BFB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20B18-5A45-42CF-8BC2-28D095CECBD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A4F050-8309-4B65-85B2-875BF66C4B0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A90934-B57D-4D10-B71B-E87AB9D38C5F}"/>
              </a:ext>
            </a:extLst>
          </p:cNvPr>
          <p:cNvSpPr>
            <a:spLocks noGrp="1"/>
          </p:cNvSpPr>
          <p:nvPr>
            <p:ph type="dt" sz="half" idx="10"/>
          </p:nvPr>
        </p:nvSpPr>
        <p:spPr/>
        <p:txBody>
          <a:bodyPr/>
          <a:lstStyle/>
          <a:p>
            <a:fld id="{7A64562E-A67D-473F-B21F-21D65F33B9FD}" type="datetimeFigureOut">
              <a:rPr lang="en-US" smtClean="0"/>
              <a:t>3/8/2019</a:t>
            </a:fld>
            <a:endParaRPr lang="en-US"/>
          </a:p>
        </p:txBody>
      </p:sp>
      <p:sp>
        <p:nvSpPr>
          <p:cNvPr id="6" name="Footer Placeholder 5">
            <a:extLst>
              <a:ext uri="{FF2B5EF4-FFF2-40B4-BE49-F238E27FC236}">
                <a16:creationId xmlns:a16="http://schemas.microsoft.com/office/drawing/2014/main" id="{BFD6ED75-04DC-4A4F-8EB0-904335858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D7FB9-4291-4907-86CF-FE5691B32BD9}"/>
              </a:ext>
            </a:extLst>
          </p:cNvPr>
          <p:cNvSpPr>
            <a:spLocks noGrp="1"/>
          </p:cNvSpPr>
          <p:nvPr>
            <p:ph type="sldNum" sz="quarter" idx="12"/>
          </p:nvPr>
        </p:nvSpPr>
        <p:spPr/>
        <p:txBody>
          <a:bodyPr/>
          <a:lstStyle/>
          <a:p>
            <a:fld id="{B7044557-17C5-46E8-99AF-B6D09C811905}" type="slidenum">
              <a:rPr lang="en-US" smtClean="0"/>
              <a:t>‹#›</a:t>
            </a:fld>
            <a:endParaRPr lang="en-US"/>
          </a:p>
        </p:txBody>
      </p:sp>
    </p:spTree>
    <p:extLst>
      <p:ext uri="{BB962C8B-B14F-4D97-AF65-F5344CB8AC3E}">
        <p14:creationId xmlns:p14="http://schemas.microsoft.com/office/powerpoint/2010/main" val="2162649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5" name="Footer Placeholder 4"/>
          <p:cNvSpPr>
            <a:spLocks noGrp="1"/>
          </p:cNvSpPr>
          <p:nvPr>
            <p:ph type="ftr" sz="quarter" idx="11"/>
          </p:nvPr>
        </p:nvSpPr>
        <p:spPr/>
        <p:txBody>
          <a:bodyPr/>
          <a:lstStyle/>
          <a:p>
            <a:endParaRPr lang="en-US" dirty="0">
              <a:solidFill>
                <a:srgbClr val="D6ECFF"/>
              </a:solidFill>
            </a:endParaRPr>
          </a:p>
        </p:txBody>
      </p:sp>
      <p:sp>
        <p:nvSpPr>
          <p:cNvPr id="6" name="Slide Number Placeholder 5"/>
          <p:cNvSpPr>
            <a:spLocks noGrp="1"/>
          </p:cNvSpPr>
          <p:nvPr>
            <p:ph type="sldNum" sz="quarter" idx="12"/>
          </p:nvPr>
        </p:nvSpPr>
        <p:spPr/>
        <p:txBody>
          <a:bodyPr/>
          <a:lstStyle/>
          <a:p>
            <a:fld id="{78626A69-B8AF-443F-961B-44B3CA69AA29}" type="slidenum">
              <a:rPr lang="en-US" smtClean="0">
                <a:solidFill>
                  <a:srgbClr val="D6ECFF"/>
                </a:solidFill>
              </a:rPr>
              <a:pPr/>
              <a:t>‹#›</a:t>
            </a:fld>
            <a:endParaRPr lang="en-US" dirty="0">
              <a:solidFill>
                <a:srgbClr val="D6ECFF"/>
              </a:solidFill>
            </a:endParaRPr>
          </a:p>
        </p:txBody>
      </p:sp>
      <p:sp>
        <p:nvSpPr>
          <p:cNvPr id="7" name="Rectangle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169000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6" name="Footer Placeholder 5"/>
          <p:cNvSpPr>
            <a:spLocks noGrp="1"/>
          </p:cNvSpPr>
          <p:nvPr>
            <p:ph type="ftr" sz="quarter" idx="11"/>
          </p:nvPr>
        </p:nvSpPr>
        <p:spPr/>
        <p:txBody>
          <a:bodyPr/>
          <a:lstStyle/>
          <a:p>
            <a:endParaRPr lang="en-US" dirty="0">
              <a:solidFill>
                <a:srgbClr val="D6ECFF"/>
              </a:solidFill>
            </a:endParaRPr>
          </a:p>
        </p:txBody>
      </p:sp>
      <p:sp>
        <p:nvSpPr>
          <p:cNvPr id="7" name="Slide Number Placeholder 6"/>
          <p:cNvSpPr>
            <a:spLocks noGrp="1"/>
          </p:cNvSpPr>
          <p:nvPr>
            <p:ph type="sldNum" sz="quarter" idx="12"/>
          </p:nvPr>
        </p:nvSpPr>
        <p:spPr/>
        <p:txBody>
          <a:bodyPr/>
          <a:lstStyle/>
          <a:p>
            <a:fld id="{78626A69-B8AF-443F-961B-44B3CA69AA29}"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3760410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8" name="Footer Placeholder 7"/>
          <p:cNvSpPr>
            <a:spLocks noGrp="1"/>
          </p:cNvSpPr>
          <p:nvPr>
            <p:ph type="ftr" sz="quarter" idx="11"/>
          </p:nvPr>
        </p:nvSpPr>
        <p:spPr/>
        <p:txBody>
          <a:bodyPr/>
          <a:lstStyle/>
          <a:p>
            <a:endParaRPr lang="en-US" dirty="0">
              <a:solidFill>
                <a:srgbClr val="D6ECFF"/>
              </a:solidFill>
            </a:endParaRPr>
          </a:p>
        </p:txBody>
      </p:sp>
      <p:sp>
        <p:nvSpPr>
          <p:cNvPr id="9" name="Slide Number Placeholder 8"/>
          <p:cNvSpPr>
            <a:spLocks noGrp="1"/>
          </p:cNvSpPr>
          <p:nvPr>
            <p:ph type="sldNum" sz="quarter" idx="12"/>
          </p:nvPr>
        </p:nvSpPr>
        <p:spPr/>
        <p:txBody>
          <a:bodyPr/>
          <a:lstStyle/>
          <a:p>
            <a:fld id="{78626A69-B8AF-443F-961B-44B3CA69AA29}" type="slidenum">
              <a:rPr lang="en-US" smtClean="0">
                <a:solidFill>
                  <a:srgbClr val="D6ECFF"/>
                </a:solidFill>
              </a:rPr>
              <a:pPr/>
              <a:t>‹#›</a:t>
            </a:fld>
            <a:endParaRPr lang="en-US" dirty="0">
              <a:solidFill>
                <a:srgbClr val="D6ECFF"/>
              </a:solidFill>
            </a:endParaRPr>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3688783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4" name="Footer Placeholder 3"/>
          <p:cNvSpPr>
            <a:spLocks noGrp="1"/>
          </p:cNvSpPr>
          <p:nvPr>
            <p:ph type="ftr" sz="quarter" idx="11"/>
          </p:nvPr>
        </p:nvSpPr>
        <p:spPr/>
        <p:txBody>
          <a:bodyPr/>
          <a:lstStyle/>
          <a:p>
            <a:endParaRPr lang="en-US" dirty="0">
              <a:solidFill>
                <a:srgbClr val="D6ECFF"/>
              </a:solidFill>
            </a:endParaRPr>
          </a:p>
        </p:txBody>
      </p:sp>
      <p:sp>
        <p:nvSpPr>
          <p:cNvPr id="5" name="Slide Number Placeholder 4"/>
          <p:cNvSpPr>
            <a:spLocks noGrp="1"/>
          </p:cNvSpPr>
          <p:nvPr>
            <p:ph type="sldNum" sz="quarter" idx="12"/>
          </p:nvPr>
        </p:nvSpPr>
        <p:spPr/>
        <p:txBody>
          <a:bodyPr/>
          <a:lstStyle/>
          <a:p>
            <a:fld id="{78626A69-B8AF-443F-961B-44B3CA69AA29}"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31136302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3" name="Footer Placeholder 2"/>
          <p:cNvSpPr>
            <a:spLocks noGrp="1"/>
          </p:cNvSpPr>
          <p:nvPr>
            <p:ph type="ftr" sz="quarter" idx="11"/>
          </p:nvPr>
        </p:nvSpPr>
        <p:spPr/>
        <p:txBody>
          <a:bodyPr/>
          <a:lstStyle/>
          <a:p>
            <a:endParaRPr lang="en-US" dirty="0">
              <a:solidFill>
                <a:srgbClr val="D6ECFF"/>
              </a:solidFill>
            </a:endParaRPr>
          </a:p>
        </p:txBody>
      </p:sp>
      <p:sp>
        <p:nvSpPr>
          <p:cNvPr id="4" name="Slide Number Placeholder 3"/>
          <p:cNvSpPr>
            <a:spLocks noGrp="1"/>
          </p:cNvSpPr>
          <p:nvPr>
            <p:ph type="sldNum" sz="quarter" idx="12"/>
          </p:nvPr>
        </p:nvSpPr>
        <p:spPr/>
        <p:txBody>
          <a:bodyPr/>
          <a:lstStyle/>
          <a:p>
            <a:fld id="{78626A69-B8AF-443F-961B-44B3CA69AA29}"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2041557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6" name="Footer Placeholder 5"/>
          <p:cNvSpPr>
            <a:spLocks noGrp="1"/>
          </p:cNvSpPr>
          <p:nvPr>
            <p:ph type="ftr" sz="quarter" idx="11"/>
          </p:nvPr>
        </p:nvSpPr>
        <p:spPr/>
        <p:txBody>
          <a:bodyPr/>
          <a:lstStyle/>
          <a:p>
            <a:endParaRPr lang="en-US" dirty="0">
              <a:solidFill>
                <a:srgbClr val="D6ECFF"/>
              </a:solidFill>
            </a:endParaRPr>
          </a:p>
        </p:txBody>
      </p:sp>
      <p:sp>
        <p:nvSpPr>
          <p:cNvPr id="7" name="Slide Number Placeholder 6"/>
          <p:cNvSpPr>
            <a:spLocks noGrp="1"/>
          </p:cNvSpPr>
          <p:nvPr>
            <p:ph type="sldNum" sz="quarter" idx="12"/>
          </p:nvPr>
        </p:nvSpPr>
        <p:spPr/>
        <p:txBody>
          <a:bodyPr/>
          <a:lstStyle/>
          <a:p>
            <a:fld id="{78626A69-B8AF-443F-961B-44B3CA69AA29}"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2774998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dirty="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6" name="Footer Placeholder 5"/>
          <p:cNvSpPr>
            <a:spLocks noGrp="1"/>
          </p:cNvSpPr>
          <p:nvPr>
            <p:ph type="ftr" sz="quarter" idx="11"/>
          </p:nvPr>
        </p:nvSpPr>
        <p:spPr>
          <a:xfrm>
            <a:off x="1219200" y="55499"/>
            <a:ext cx="7416800" cy="365125"/>
          </a:xfrm>
        </p:spPr>
        <p:txBody>
          <a:bodyPr/>
          <a:lstStyle/>
          <a:p>
            <a:endParaRPr lang="en-US" dirty="0">
              <a:solidFill>
                <a:srgbClr val="D6ECFF"/>
              </a:solidFill>
            </a:endParaRPr>
          </a:p>
        </p:txBody>
      </p:sp>
      <p:sp>
        <p:nvSpPr>
          <p:cNvPr id="7" name="Slide Number Placeholder 6"/>
          <p:cNvSpPr>
            <a:spLocks noGrp="1"/>
          </p:cNvSpPr>
          <p:nvPr>
            <p:ph type="sldNum" sz="quarter" idx="12"/>
          </p:nvPr>
        </p:nvSpPr>
        <p:spPr>
          <a:xfrm>
            <a:off x="11480800" y="55499"/>
            <a:ext cx="609600" cy="365125"/>
          </a:xfrm>
        </p:spPr>
        <p:txBody>
          <a:bodyPr/>
          <a:lstStyle/>
          <a:p>
            <a:fld id="{78626A69-B8AF-443F-961B-44B3CA69AA29}"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2684216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5" name="Footer Placeholder 4"/>
          <p:cNvSpPr>
            <a:spLocks noGrp="1"/>
          </p:cNvSpPr>
          <p:nvPr>
            <p:ph type="ftr" sz="quarter" idx="11"/>
          </p:nvPr>
        </p:nvSpPr>
        <p:spPr/>
        <p:txBody>
          <a:bodyPr/>
          <a:lstStyle/>
          <a:p>
            <a:endParaRPr lang="en-US" dirty="0">
              <a:solidFill>
                <a:srgbClr val="D6ECFF"/>
              </a:solidFill>
            </a:endParaRPr>
          </a:p>
        </p:txBody>
      </p:sp>
      <p:sp>
        <p:nvSpPr>
          <p:cNvPr id="6" name="Slide Number Placeholder 5"/>
          <p:cNvSpPr>
            <a:spLocks noGrp="1"/>
          </p:cNvSpPr>
          <p:nvPr>
            <p:ph type="sldNum" sz="quarter" idx="12"/>
          </p:nvPr>
        </p:nvSpPr>
        <p:spPr/>
        <p:txBody>
          <a:bodyPr/>
          <a:lstStyle/>
          <a:p>
            <a:fld id="{78626A69-B8AF-443F-961B-44B3CA69AA29}"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158527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5" name="Footer Placeholder 4"/>
          <p:cNvSpPr>
            <a:spLocks noGrp="1"/>
          </p:cNvSpPr>
          <p:nvPr>
            <p:ph type="ftr" sz="quarter" idx="11"/>
          </p:nvPr>
        </p:nvSpPr>
        <p:spPr/>
        <p:txBody>
          <a:bodyPr/>
          <a:lstStyle/>
          <a:p>
            <a:endParaRPr lang="en-US" dirty="0">
              <a:solidFill>
                <a:srgbClr val="D6ECFF"/>
              </a:solidFill>
            </a:endParaRPr>
          </a:p>
        </p:txBody>
      </p:sp>
      <p:sp>
        <p:nvSpPr>
          <p:cNvPr id="6" name="Slide Number Placeholder 5"/>
          <p:cNvSpPr>
            <a:spLocks noGrp="1"/>
          </p:cNvSpPr>
          <p:nvPr>
            <p:ph type="sldNum" sz="quarter" idx="12"/>
          </p:nvPr>
        </p:nvSpPr>
        <p:spPr/>
        <p:txBody>
          <a:bodyPr/>
          <a:lstStyle/>
          <a:p>
            <a:fld id="{78626A69-B8AF-443F-961B-44B3CA69AA29}"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65043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dirty="0">
              <a:solidFill>
                <a:srgbClr val="D6EC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8066195D-72E8-4592-935E-4FDCBA631BED}" type="slidenum">
              <a:rPr lang="en-US">
                <a:solidFill>
                  <a:srgbClr val="D6ECFF"/>
                </a:solidFill>
              </a:rPr>
              <a:pPr>
                <a:defRPr/>
              </a:pPr>
              <a:t>‹#›</a:t>
            </a:fld>
            <a:endParaRPr lang="en-US" dirty="0">
              <a:solidFill>
                <a:srgbClr val="D6EC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dirty="0">
              <a:solidFill>
                <a:srgbClr val="D6ECFF"/>
              </a:solidFill>
            </a:endParaRPr>
          </a:p>
        </p:txBody>
      </p:sp>
    </p:spTree>
    <p:extLst>
      <p:ext uri="{BB962C8B-B14F-4D97-AF65-F5344CB8AC3E}">
        <p14:creationId xmlns:p14="http://schemas.microsoft.com/office/powerpoint/2010/main" val="2136333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46D4-F3A1-41B5-A56D-5894CF080E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C0E4DA-E1AD-4DDD-A157-A4EEDC8DB7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E949DC-62FB-477A-8022-77659150F3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89F074-DEAB-461C-8C41-B6A59405B9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22A832-4046-48FE-B4EE-6D7FFE73E6F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E3EBA1-0D5E-4FDD-B712-EB8513C98D45}"/>
              </a:ext>
            </a:extLst>
          </p:cNvPr>
          <p:cNvSpPr>
            <a:spLocks noGrp="1"/>
          </p:cNvSpPr>
          <p:nvPr>
            <p:ph type="dt" sz="half" idx="10"/>
          </p:nvPr>
        </p:nvSpPr>
        <p:spPr/>
        <p:txBody>
          <a:bodyPr/>
          <a:lstStyle/>
          <a:p>
            <a:fld id="{7A64562E-A67D-473F-B21F-21D65F33B9FD}" type="datetimeFigureOut">
              <a:rPr lang="en-US" smtClean="0"/>
              <a:t>3/8/2019</a:t>
            </a:fld>
            <a:endParaRPr lang="en-US"/>
          </a:p>
        </p:txBody>
      </p:sp>
      <p:sp>
        <p:nvSpPr>
          <p:cNvPr id="8" name="Footer Placeholder 7">
            <a:extLst>
              <a:ext uri="{FF2B5EF4-FFF2-40B4-BE49-F238E27FC236}">
                <a16:creationId xmlns:a16="http://schemas.microsoft.com/office/drawing/2014/main" id="{A7500FC4-5FCA-45C3-874E-2D7EB2A0BE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48F35A-F757-4A31-BC4A-924FBF5FD7D8}"/>
              </a:ext>
            </a:extLst>
          </p:cNvPr>
          <p:cNvSpPr>
            <a:spLocks noGrp="1"/>
          </p:cNvSpPr>
          <p:nvPr>
            <p:ph type="sldNum" sz="quarter" idx="12"/>
          </p:nvPr>
        </p:nvSpPr>
        <p:spPr/>
        <p:txBody>
          <a:bodyPr/>
          <a:lstStyle/>
          <a:p>
            <a:fld id="{B7044557-17C5-46E8-99AF-B6D09C811905}" type="slidenum">
              <a:rPr lang="en-US" smtClean="0"/>
              <a:t>‹#›</a:t>
            </a:fld>
            <a:endParaRPr lang="en-US"/>
          </a:p>
        </p:txBody>
      </p:sp>
    </p:spTree>
    <p:extLst>
      <p:ext uri="{BB962C8B-B14F-4D97-AF65-F5344CB8AC3E}">
        <p14:creationId xmlns:p14="http://schemas.microsoft.com/office/powerpoint/2010/main" val="104891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609600" y="1600200"/>
            <a:ext cx="109728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596172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1DBDBA-9923-4FB3-A382-31DEF6999C55}" type="slidenum">
              <a:rPr lang="en-US"/>
              <a:pPr>
                <a:defRPr/>
              </a:pPr>
              <a:t>‹#›</a:t>
            </a:fld>
            <a:endParaRPr lang="en-US"/>
          </a:p>
        </p:txBody>
      </p:sp>
    </p:spTree>
    <p:extLst>
      <p:ext uri="{BB962C8B-B14F-4D97-AF65-F5344CB8AC3E}">
        <p14:creationId xmlns:p14="http://schemas.microsoft.com/office/powerpoint/2010/main" val="19617693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1279BA-FAD1-4FBD-83F6-FF57826173D5}" type="slidenum">
              <a:rPr lang="en-US"/>
              <a:pPr>
                <a:defRPr/>
              </a:pPr>
              <a:t>‹#›</a:t>
            </a:fld>
            <a:endParaRPr lang="en-US"/>
          </a:p>
        </p:txBody>
      </p:sp>
    </p:spTree>
    <p:extLst>
      <p:ext uri="{BB962C8B-B14F-4D97-AF65-F5344CB8AC3E}">
        <p14:creationId xmlns:p14="http://schemas.microsoft.com/office/powerpoint/2010/main" val="3577156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B5563A-95A6-4385-A8C2-D8663B890DB2}" type="slidenum">
              <a:rPr lang="en-US"/>
              <a:pPr>
                <a:defRPr/>
              </a:pPr>
              <a:t>‹#›</a:t>
            </a:fld>
            <a:endParaRPr lang="en-US"/>
          </a:p>
        </p:txBody>
      </p:sp>
    </p:spTree>
    <p:extLst>
      <p:ext uri="{BB962C8B-B14F-4D97-AF65-F5344CB8AC3E}">
        <p14:creationId xmlns:p14="http://schemas.microsoft.com/office/powerpoint/2010/main" val="41326834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1DB4A1-B8FB-4844-8BC8-BFB08A2AED9E}" type="slidenum">
              <a:rPr lang="en-US"/>
              <a:pPr>
                <a:defRPr/>
              </a:pPr>
              <a:t>‹#›</a:t>
            </a:fld>
            <a:endParaRPr lang="en-US"/>
          </a:p>
        </p:txBody>
      </p:sp>
    </p:spTree>
    <p:extLst>
      <p:ext uri="{BB962C8B-B14F-4D97-AF65-F5344CB8AC3E}">
        <p14:creationId xmlns:p14="http://schemas.microsoft.com/office/powerpoint/2010/main" val="3534743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E5A0BE-D21E-4D6F-BA11-174BCAC33968}" type="slidenum">
              <a:rPr lang="en-US"/>
              <a:pPr>
                <a:defRPr/>
              </a:pPr>
              <a:t>‹#›</a:t>
            </a:fld>
            <a:endParaRPr lang="en-US"/>
          </a:p>
        </p:txBody>
      </p:sp>
    </p:spTree>
    <p:extLst>
      <p:ext uri="{BB962C8B-B14F-4D97-AF65-F5344CB8AC3E}">
        <p14:creationId xmlns:p14="http://schemas.microsoft.com/office/powerpoint/2010/main" val="3958235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892CA2-DDCD-41A6-8054-ED7AE458BE57}" type="slidenum">
              <a:rPr lang="en-US"/>
              <a:pPr>
                <a:defRPr/>
              </a:pPr>
              <a:t>‹#›</a:t>
            </a:fld>
            <a:endParaRPr lang="en-US"/>
          </a:p>
        </p:txBody>
      </p:sp>
    </p:spTree>
    <p:extLst>
      <p:ext uri="{BB962C8B-B14F-4D97-AF65-F5344CB8AC3E}">
        <p14:creationId xmlns:p14="http://schemas.microsoft.com/office/powerpoint/2010/main" val="2292286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86FA5-F68A-4F4E-B4F6-119BBE6C9950}" type="slidenum">
              <a:rPr lang="en-US"/>
              <a:pPr>
                <a:defRPr/>
              </a:pPr>
              <a:t>‹#›</a:t>
            </a:fld>
            <a:endParaRPr lang="en-US"/>
          </a:p>
        </p:txBody>
      </p:sp>
    </p:spTree>
    <p:extLst>
      <p:ext uri="{BB962C8B-B14F-4D97-AF65-F5344CB8AC3E}">
        <p14:creationId xmlns:p14="http://schemas.microsoft.com/office/powerpoint/2010/main" val="1963957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8962EE-3393-494C-91AF-12D4FE366DAB}" type="slidenum">
              <a:rPr lang="en-US"/>
              <a:pPr>
                <a:defRPr/>
              </a:pPr>
              <a:t>‹#›</a:t>
            </a:fld>
            <a:endParaRPr lang="en-US"/>
          </a:p>
        </p:txBody>
      </p:sp>
    </p:spTree>
    <p:extLst>
      <p:ext uri="{BB962C8B-B14F-4D97-AF65-F5344CB8AC3E}">
        <p14:creationId xmlns:p14="http://schemas.microsoft.com/office/powerpoint/2010/main" val="565137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54598B-F2F6-48B9-811A-9DFED83A6C48}" type="slidenum">
              <a:rPr lang="en-US"/>
              <a:pPr>
                <a:defRPr/>
              </a:pPr>
              <a:t>‹#›</a:t>
            </a:fld>
            <a:endParaRPr lang="en-US"/>
          </a:p>
        </p:txBody>
      </p:sp>
    </p:spTree>
    <p:extLst>
      <p:ext uri="{BB962C8B-B14F-4D97-AF65-F5344CB8AC3E}">
        <p14:creationId xmlns:p14="http://schemas.microsoft.com/office/powerpoint/2010/main" val="3713962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E5AD-697A-4654-B957-B53D52BB25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A9FD94-922F-4B92-B9A5-A8C15E443B33}"/>
              </a:ext>
            </a:extLst>
          </p:cNvPr>
          <p:cNvSpPr>
            <a:spLocks noGrp="1"/>
          </p:cNvSpPr>
          <p:nvPr>
            <p:ph type="dt" sz="half" idx="10"/>
          </p:nvPr>
        </p:nvSpPr>
        <p:spPr/>
        <p:txBody>
          <a:bodyPr/>
          <a:lstStyle/>
          <a:p>
            <a:fld id="{7A64562E-A67D-473F-B21F-21D65F33B9FD}" type="datetimeFigureOut">
              <a:rPr lang="en-US" smtClean="0"/>
              <a:t>3/8/2019</a:t>
            </a:fld>
            <a:endParaRPr lang="en-US"/>
          </a:p>
        </p:txBody>
      </p:sp>
      <p:sp>
        <p:nvSpPr>
          <p:cNvPr id="4" name="Footer Placeholder 3">
            <a:extLst>
              <a:ext uri="{FF2B5EF4-FFF2-40B4-BE49-F238E27FC236}">
                <a16:creationId xmlns:a16="http://schemas.microsoft.com/office/drawing/2014/main" id="{222F0C62-7284-4FBB-B29C-E4FE5D1C8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70E5B2-AB8F-4E41-9DB1-A42ABB329BDA}"/>
              </a:ext>
            </a:extLst>
          </p:cNvPr>
          <p:cNvSpPr>
            <a:spLocks noGrp="1"/>
          </p:cNvSpPr>
          <p:nvPr>
            <p:ph type="sldNum" sz="quarter" idx="12"/>
          </p:nvPr>
        </p:nvSpPr>
        <p:spPr/>
        <p:txBody>
          <a:bodyPr/>
          <a:lstStyle/>
          <a:p>
            <a:fld id="{B7044557-17C5-46E8-99AF-B6D09C811905}" type="slidenum">
              <a:rPr lang="en-US" smtClean="0"/>
              <a:t>‹#›</a:t>
            </a:fld>
            <a:endParaRPr lang="en-US"/>
          </a:p>
        </p:txBody>
      </p:sp>
    </p:spTree>
    <p:extLst>
      <p:ext uri="{BB962C8B-B14F-4D97-AF65-F5344CB8AC3E}">
        <p14:creationId xmlns:p14="http://schemas.microsoft.com/office/powerpoint/2010/main" val="2351379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7E281D-588A-4FF6-9E00-E6BA800E411D}" type="slidenum">
              <a:rPr lang="en-US"/>
              <a:pPr>
                <a:defRPr/>
              </a:pPr>
              <a:t>‹#›</a:t>
            </a:fld>
            <a:endParaRPr lang="en-US"/>
          </a:p>
        </p:txBody>
      </p:sp>
    </p:spTree>
    <p:extLst>
      <p:ext uri="{BB962C8B-B14F-4D97-AF65-F5344CB8AC3E}">
        <p14:creationId xmlns:p14="http://schemas.microsoft.com/office/powerpoint/2010/main" val="25991758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73A996-F656-420A-B382-70D7AF523412}" type="slidenum">
              <a:rPr lang="en-US"/>
              <a:pPr>
                <a:defRPr/>
              </a:pPr>
              <a:t>‹#›</a:t>
            </a:fld>
            <a:endParaRPr lang="en-US"/>
          </a:p>
        </p:txBody>
      </p:sp>
    </p:spTree>
    <p:extLst>
      <p:ext uri="{BB962C8B-B14F-4D97-AF65-F5344CB8AC3E}">
        <p14:creationId xmlns:p14="http://schemas.microsoft.com/office/powerpoint/2010/main" val="1159549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A82D0D-7A65-4C93-A72F-96B51B38F405}" type="slidenum">
              <a:rPr lang="en-US"/>
              <a:pPr>
                <a:defRPr/>
              </a:pPr>
              <a:t>‹#›</a:t>
            </a:fld>
            <a:endParaRPr lang="en-US"/>
          </a:p>
        </p:txBody>
      </p:sp>
    </p:spTree>
    <p:extLst>
      <p:ext uri="{BB962C8B-B14F-4D97-AF65-F5344CB8AC3E}">
        <p14:creationId xmlns:p14="http://schemas.microsoft.com/office/powerpoint/2010/main" val="2658872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BDA18-A8BA-4E34-941F-C324F0F3BA75}"/>
              </a:ext>
            </a:extLst>
          </p:cNvPr>
          <p:cNvSpPr>
            <a:spLocks noGrp="1"/>
          </p:cNvSpPr>
          <p:nvPr>
            <p:ph type="dt" sz="half" idx="10"/>
          </p:nvPr>
        </p:nvSpPr>
        <p:spPr/>
        <p:txBody>
          <a:bodyPr/>
          <a:lstStyle/>
          <a:p>
            <a:fld id="{7A64562E-A67D-473F-B21F-21D65F33B9FD}" type="datetimeFigureOut">
              <a:rPr lang="en-US" smtClean="0"/>
              <a:t>3/8/2019</a:t>
            </a:fld>
            <a:endParaRPr lang="en-US"/>
          </a:p>
        </p:txBody>
      </p:sp>
      <p:sp>
        <p:nvSpPr>
          <p:cNvPr id="3" name="Footer Placeholder 2">
            <a:extLst>
              <a:ext uri="{FF2B5EF4-FFF2-40B4-BE49-F238E27FC236}">
                <a16:creationId xmlns:a16="http://schemas.microsoft.com/office/drawing/2014/main" id="{525609D5-57F3-4AA7-9C4D-6D6D4BA008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738C45-EB59-448F-9B24-FA9896A4C4EA}"/>
              </a:ext>
            </a:extLst>
          </p:cNvPr>
          <p:cNvSpPr>
            <a:spLocks noGrp="1"/>
          </p:cNvSpPr>
          <p:nvPr>
            <p:ph type="sldNum" sz="quarter" idx="12"/>
          </p:nvPr>
        </p:nvSpPr>
        <p:spPr/>
        <p:txBody>
          <a:bodyPr/>
          <a:lstStyle/>
          <a:p>
            <a:fld id="{B7044557-17C5-46E8-99AF-B6D09C811905}" type="slidenum">
              <a:rPr lang="en-US" smtClean="0"/>
              <a:t>‹#›</a:t>
            </a:fld>
            <a:endParaRPr lang="en-US"/>
          </a:p>
        </p:txBody>
      </p:sp>
    </p:spTree>
    <p:extLst>
      <p:ext uri="{BB962C8B-B14F-4D97-AF65-F5344CB8AC3E}">
        <p14:creationId xmlns:p14="http://schemas.microsoft.com/office/powerpoint/2010/main" val="4107372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B4AB-D80C-490E-B452-F4952F4BD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85AF52-B570-47F1-99EB-78D3D590A7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0EA464-6669-46DA-A9F8-7A164D027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44E2EB-FE58-4AC4-980B-22A5C5B335BA}"/>
              </a:ext>
            </a:extLst>
          </p:cNvPr>
          <p:cNvSpPr>
            <a:spLocks noGrp="1"/>
          </p:cNvSpPr>
          <p:nvPr>
            <p:ph type="dt" sz="half" idx="10"/>
          </p:nvPr>
        </p:nvSpPr>
        <p:spPr/>
        <p:txBody>
          <a:bodyPr/>
          <a:lstStyle/>
          <a:p>
            <a:fld id="{7A64562E-A67D-473F-B21F-21D65F33B9FD}" type="datetimeFigureOut">
              <a:rPr lang="en-US" smtClean="0"/>
              <a:t>3/8/2019</a:t>
            </a:fld>
            <a:endParaRPr lang="en-US"/>
          </a:p>
        </p:txBody>
      </p:sp>
      <p:sp>
        <p:nvSpPr>
          <p:cNvPr id="6" name="Footer Placeholder 5">
            <a:extLst>
              <a:ext uri="{FF2B5EF4-FFF2-40B4-BE49-F238E27FC236}">
                <a16:creationId xmlns:a16="http://schemas.microsoft.com/office/drawing/2014/main" id="{058E5843-59EE-434E-82D9-873A94D82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F74C5-6A7D-4BD9-A018-5C7A63589940}"/>
              </a:ext>
            </a:extLst>
          </p:cNvPr>
          <p:cNvSpPr>
            <a:spLocks noGrp="1"/>
          </p:cNvSpPr>
          <p:nvPr>
            <p:ph type="sldNum" sz="quarter" idx="12"/>
          </p:nvPr>
        </p:nvSpPr>
        <p:spPr/>
        <p:txBody>
          <a:bodyPr/>
          <a:lstStyle/>
          <a:p>
            <a:fld id="{B7044557-17C5-46E8-99AF-B6D09C811905}" type="slidenum">
              <a:rPr lang="en-US" smtClean="0"/>
              <a:t>‹#›</a:t>
            </a:fld>
            <a:endParaRPr lang="en-US"/>
          </a:p>
        </p:txBody>
      </p:sp>
    </p:spTree>
    <p:extLst>
      <p:ext uri="{BB962C8B-B14F-4D97-AF65-F5344CB8AC3E}">
        <p14:creationId xmlns:p14="http://schemas.microsoft.com/office/powerpoint/2010/main" val="15094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17E2-4DF4-4010-9515-D478C59CD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8B99B6-0E5C-4F7C-8807-2C857B916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B26C3-CE76-4480-976A-6A9AA0537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4F1529-DE94-4ED4-8EB0-E3842AE1653A}"/>
              </a:ext>
            </a:extLst>
          </p:cNvPr>
          <p:cNvSpPr>
            <a:spLocks noGrp="1"/>
          </p:cNvSpPr>
          <p:nvPr>
            <p:ph type="dt" sz="half" idx="10"/>
          </p:nvPr>
        </p:nvSpPr>
        <p:spPr/>
        <p:txBody>
          <a:bodyPr/>
          <a:lstStyle/>
          <a:p>
            <a:fld id="{7A64562E-A67D-473F-B21F-21D65F33B9FD}" type="datetimeFigureOut">
              <a:rPr lang="en-US" smtClean="0"/>
              <a:t>3/8/2019</a:t>
            </a:fld>
            <a:endParaRPr lang="en-US"/>
          </a:p>
        </p:txBody>
      </p:sp>
      <p:sp>
        <p:nvSpPr>
          <p:cNvPr id="6" name="Footer Placeholder 5">
            <a:extLst>
              <a:ext uri="{FF2B5EF4-FFF2-40B4-BE49-F238E27FC236}">
                <a16:creationId xmlns:a16="http://schemas.microsoft.com/office/drawing/2014/main" id="{4F37EB07-53B6-4831-BA29-B43ECBD26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209154-1B5B-4431-8F85-E748ED3B3F1E}"/>
              </a:ext>
            </a:extLst>
          </p:cNvPr>
          <p:cNvSpPr>
            <a:spLocks noGrp="1"/>
          </p:cNvSpPr>
          <p:nvPr>
            <p:ph type="sldNum" sz="quarter" idx="12"/>
          </p:nvPr>
        </p:nvSpPr>
        <p:spPr/>
        <p:txBody>
          <a:bodyPr/>
          <a:lstStyle/>
          <a:p>
            <a:fld id="{B7044557-17C5-46E8-99AF-B6D09C811905}" type="slidenum">
              <a:rPr lang="en-US" smtClean="0"/>
              <a:t>‹#›</a:t>
            </a:fld>
            <a:endParaRPr lang="en-US"/>
          </a:p>
        </p:txBody>
      </p:sp>
    </p:spTree>
    <p:extLst>
      <p:ext uri="{BB962C8B-B14F-4D97-AF65-F5344CB8AC3E}">
        <p14:creationId xmlns:p14="http://schemas.microsoft.com/office/powerpoint/2010/main" val="2776158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7.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E258D3-3355-4A45-9033-7FA90D873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F01F87-29AE-491F-A665-E7354DBCBB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E4DAF-B782-464F-AC86-D2AA4BA56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64562E-A67D-473F-B21F-21D65F33B9FD}" type="datetimeFigureOut">
              <a:rPr lang="en-US" smtClean="0"/>
              <a:t>3/8/2019</a:t>
            </a:fld>
            <a:endParaRPr lang="en-US"/>
          </a:p>
        </p:txBody>
      </p:sp>
      <p:sp>
        <p:nvSpPr>
          <p:cNvPr id="5" name="Footer Placeholder 4">
            <a:extLst>
              <a:ext uri="{FF2B5EF4-FFF2-40B4-BE49-F238E27FC236}">
                <a16:creationId xmlns:a16="http://schemas.microsoft.com/office/drawing/2014/main" id="{EB8A1207-6F55-4722-88C3-8ACA3958C4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4C5B25-D6AD-4EB6-BAE5-52036E606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44557-17C5-46E8-99AF-B6D09C811905}" type="slidenum">
              <a:rPr lang="en-US" smtClean="0"/>
              <a:t>‹#›</a:t>
            </a:fld>
            <a:endParaRPr lang="en-US"/>
          </a:p>
        </p:txBody>
      </p:sp>
    </p:spTree>
    <p:extLst>
      <p:ext uri="{BB962C8B-B14F-4D97-AF65-F5344CB8AC3E}">
        <p14:creationId xmlns:p14="http://schemas.microsoft.com/office/powerpoint/2010/main" val="2766513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61" y="933225"/>
            <a:ext cx="3677457" cy="402739"/>
          </a:xfrm>
          <a:prstGeom prst="rect">
            <a:avLst/>
          </a:prstGeom>
          <a:blipFill>
            <a:blip r:embed="rId7" cstate="print"/>
            <a:stretch>
              <a:fillRect/>
            </a:stretch>
          </a:blipFill>
        </p:spPr>
        <p:txBody>
          <a:bodyPr wrap="square" lIns="0" tIns="0" rIns="0" bIns="0" rtlCol="0"/>
          <a:lstStyle/>
          <a:p>
            <a:endParaRPr sz="1588"/>
          </a:p>
        </p:txBody>
      </p:sp>
      <p:sp>
        <p:nvSpPr>
          <p:cNvPr id="17" name="bk object 17"/>
          <p:cNvSpPr/>
          <p:nvPr/>
        </p:nvSpPr>
        <p:spPr>
          <a:xfrm>
            <a:off x="5344623" y="1044836"/>
            <a:ext cx="5927436" cy="2371725"/>
          </a:xfrm>
          <a:prstGeom prst="rect">
            <a:avLst/>
          </a:prstGeom>
          <a:blipFill>
            <a:blip r:embed="rId8" cstate="print"/>
            <a:stretch>
              <a:fillRect/>
            </a:stretch>
          </a:blipFill>
        </p:spPr>
        <p:txBody>
          <a:bodyPr wrap="square" lIns="0" tIns="0" rIns="0" bIns="0" rtlCol="0"/>
          <a:lstStyle/>
          <a:p>
            <a:endParaRPr sz="1588"/>
          </a:p>
        </p:txBody>
      </p:sp>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3/8/2019</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0623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50855" y="979798"/>
            <a:ext cx="10895061" cy="392415"/>
          </a:xfrm>
          <a:prstGeom prst="rect">
            <a:avLst/>
          </a:prstGeom>
        </p:spPr>
        <p:txBody>
          <a:bodyPr wrap="square" lIns="0" tIns="0" rIns="0" bIns="0">
            <a:spAutoFit/>
          </a:bodyPr>
          <a:lstStyle>
            <a:lvl1pPr>
              <a:defRPr sz="2550" b="0" i="0">
                <a:solidFill>
                  <a:srgbClr val="0432FF"/>
                </a:solidFill>
                <a:latin typeface="Calibri Light"/>
                <a:cs typeface="Calibri Light"/>
              </a:defRPr>
            </a:lvl1pPr>
          </a:lstStyle>
          <a:p>
            <a:endParaRPr/>
          </a:p>
        </p:txBody>
      </p:sp>
      <p:sp>
        <p:nvSpPr>
          <p:cNvPr id="3" name="Holder 3"/>
          <p:cNvSpPr>
            <a:spLocks noGrp="1"/>
          </p:cNvSpPr>
          <p:nvPr>
            <p:ph type="body" idx="1"/>
          </p:nvPr>
        </p:nvSpPr>
        <p:spPr>
          <a:xfrm>
            <a:off x="258002" y="1630316"/>
            <a:ext cx="11539297" cy="292388"/>
          </a:xfrm>
          <a:prstGeom prst="rect">
            <a:avLst/>
          </a:prstGeom>
        </p:spPr>
        <p:txBody>
          <a:bodyPr wrap="square" lIns="0" tIns="0" rIns="0" bIns="0">
            <a:spAutoFit/>
          </a:bodyPr>
          <a:lstStyle>
            <a:lvl1pPr>
              <a:defRPr sz="19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3/8/2019</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5351602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4555" y="221608"/>
            <a:ext cx="10322889" cy="391159"/>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3/8/2019</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817819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A29A7-C6A7-4516-A0B8-880E757F7B93}" type="datetimeFigureOut">
              <a:rPr lang="en-US" smtClean="0"/>
              <a:t>3/8/2019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3F42C-7870-467E-B605-F7226AA5127C}" type="slidenum">
              <a:rPr lang="en-US" smtClean="0"/>
              <a:t>‹#›</a:t>
            </a:fld>
            <a:endParaRPr lang="en-US"/>
          </a:p>
        </p:txBody>
      </p:sp>
    </p:spTree>
    <p:extLst>
      <p:ext uri="{BB962C8B-B14F-4D97-AF65-F5344CB8AC3E}">
        <p14:creationId xmlns:p14="http://schemas.microsoft.com/office/powerpoint/2010/main" val="6124998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34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6" indent="-228586" algn="l" defTabSz="91434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6" indent="-228586" algn="l" defTabSz="91434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27" indent="-228586" algn="l" defTabSz="91434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97" indent="-228586"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68" indent="-228586"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39" indent="-228586"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09" indent="-228586"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80" indent="-228586"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50" indent="-228586"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2"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3" algn="l" defTabSz="914341" rtl="0" eaLnBrk="1" latinLnBrk="0" hangingPunct="1">
        <a:defRPr sz="1800" kern="1200">
          <a:solidFill>
            <a:schemeClr val="tx1"/>
          </a:solidFill>
          <a:latin typeface="+mn-lt"/>
          <a:ea typeface="+mn-ea"/>
          <a:cs typeface="+mn-cs"/>
        </a:defRPr>
      </a:lvl7pPr>
      <a:lvl8pPr marL="3200194" algn="l" defTabSz="914341" rtl="0" eaLnBrk="1" latinLnBrk="0" hangingPunct="1">
        <a:defRPr sz="1800" kern="1200">
          <a:solidFill>
            <a:schemeClr val="tx1"/>
          </a:solidFill>
          <a:latin typeface="+mn-lt"/>
          <a:ea typeface="+mn-ea"/>
          <a:cs typeface="+mn-cs"/>
        </a:defRPr>
      </a:lvl8pPr>
      <a:lvl9pPr marL="3657364" algn="l" defTabSz="91434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31B3CB89-552D-43E5-9139-B3ABFA31A406}" type="datetimeFigureOut">
              <a:rPr lang="en-US" smtClean="0">
                <a:solidFill>
                  <a:srgbClr val="D6ECFF"/>
                </a:solidFill>
              </a:rPr>
              <a:pPr/>
              <a:t>3/8/2019</a:t>
            </a:fld>
            <a:endParaRPr lang="en-US" dirty="0">
              <a:solidFill>
                <a:srgbClr val="D6ECFF"/>
              </a:solidFill>
            </a:endParaRPr>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US" dirty="0">
              <a:solidFill>
                <a:srgbClr val="D6ECFF"/>
              </a:solidFill>
            </a:endParaRPr>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78626A69-B8AF-443F-961B-44B3CA69AA29}"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1511351519"/>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3" r:id="rId12"/>
    <p:sldLayoutId id="2147483704"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AE034DD-B46F-40CD-BF0B-67223BECDD0A}" type="slidenum">
              <a:rPr lang="en-US"/>
              <a:pPr>
                <a:defRPr/>
              </a:pPr>
              <a:t>‹#›</a:t>
            </a:fld>
            <a:endParaRPr lang="en-US"/>
          </a:p>
        </p:txBody>
      </p:sp>
    </p:spTree>
    <p:extLst>
      <p:ext uri="{BB962C8B-B14F-4D97-AF65-F5344CB8AC3E}">
        <p14:creationId xmlns:p14="http://schemas.microsoft.com/office/powerpoint/2010/main" val="2212644785"/>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imagwiki.nibib.nih.gov/content/multiscale-modeling-u01-projects" TargetMode="External"/><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3.png"/><Relationship Id="rId4" Type="http://schemas.openxmlformats.org/officeDocument/2006/relationships/image" Target="../media/image48.tif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emf"/><Relationship Id="rId7"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6.emf"/></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5.mp4"/><Relationship Id="rId7" Type="http://schemas.openxmlformats.org/officeDocument/2006/relationships/image" Target="../media/image61.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notesSlide" Target="../notesSlides/notesSlide17.xml"/><Relationship Id="rId5" Type="http://schemas.openxmlformats.org/officeDocument/2006/relationships/slideLayout" Target="../slideLayouts/slideLayout2.xml"/><Relationship Id="rId10" Type="http://schemas.openxmlformats.org/officeDocument/2006/relationships/image" Target="../media/image62.png"/><Relationship Id="rId4" Type="http://schemas.openxmlformats.org/officeDocument/2006/relationships/video" Target="../media/media5.mp4"/><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3.gi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68.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4.jpe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3.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png"/><Relationship Id="rId9" Type="http://schemas.openxmlformats.org/officeDocument/2006/relationships/image" Target="../media/image84.emf"/></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8.gif"/><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3.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2.tiff"/><Relationship Id="rId4" Type="http://schemas.openxmlformats.org/officeDocument/2006/relationships/image" Target="../media/image91.tif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5.tif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4.tiff"/><Relationship Id="rId5" Type="http://schemas.openxmlformats.org/officeDocument/2006/relationships/image" Target="../media/image91.tif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99.gif"/><Relationship Id="rId13" Type="http://schemas.openxmlformats.org/officeDocument/2006/relationships/image" Target="../media/image104.(null)"/><Relationship Id="rId3" Type="http://schemas.openxmlformats.org/officeDocument/2006/relationships/notesSlide" Target="../notesSlides/notesSlide30.xml"/><Relationship Id="rId7" Type="http://schemas.openxmlformats.org/officeDocument/2006/relationships/image" Target="../media/image98.png"/><Relationship Id="rId12" Type="http://schemas.openxmlformats.org/officeDocument/2006/relationships/image" Target="../media/image103.tiff"/><Relationship Id="rId17" Type="http://schemas.openxmlformats.org/officeDocument/2006/relationships/image" Target="../media/image108.png"/><Relationship Id="rId2" Type="http://schemas.openxmlformats.org/officeDocument/2006/relationships/slideLayout" Target="../slideLayouts/slideLayout28.xml"/><Relationship Id="rId16" Type="http://schemas.openxmlformats.org/officeDocument/2006/relationships/image" Target="../media/image107.emf"/><Relationship Id="rId1" Type="http://schemas.openxmlformats.org/officeDocument/2006/relationships/vmlDrawing" Target="../drawings/vmlDrawing1.v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emf"/><Relationship Id="rId15" Type="http://schemas.openxmlformats.org/officeDocument/2006/relationships/image" Target="../media/image106.emf"/><Relationship Id="rId10" Type="http://schemas.openxmlformats.org/officeDocument/2006/relationships/image" Target="../media/image101.png"/><Relationship Id="rId4" Type="http://schemas.openxmlformats.org/officeDocument/2006/relationships/package" Target="../embeddings/Microsoft_Word_Document.docx"/><Relationship Id="rId9" Type="http://schemas.openxmlformats.org/officeDocument/2006/relationships/image" Target="../media/image100.tiff"/><Relationship Id="rId14" Type="http://schemas.openxmlformats.org/officeDocument/2006/relationships/image" Target="../media/image105.emf"/></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8.png"/><Relationship Id="rId3" Type="http://schemas.microsoft.com/office/2007/relationships/media" Target="../media/media3.mp4"/><Relationship Id="rId7" Type="http://schemas.openxmlformats.org/officeDocument/2006/relationships/image" Target="../media/image4.png"/><Relationship Id="rId12" Type="http://schemas.openxmlformats.org/officeDocument/2006/relationships/image" Target="../media/image17.t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6.xml"/><Relationship Id="rId11" Type="http://schemas.openxmlformats.org/officeDocument/2006/relationships/image" Target="../media/image16.jpeg"/><Relationship Id="rId5" Type="http://schemas.openxmlformats.org/officeDocument/2006/relationships/slideLayout" Target="../slideLayouts/slideLayout2.xml"/><Relationship Id="rId15" Type="http://schemas.openxmlformats.org/officeDocument/2006/relationships/image" Target="../media/image20.png"/><Relationship Id="rId10" Type="http://schemas.openxmlformats.org/officeDocument/2006/relationships/image" Target="../media/image15.jpg"/><Relationship Id="rId4" Type="http://schemas.openxmlformats.org/officeDocument/2006/relationships/video" Target="../media/media3.mp4"/><Relationship Id="rId9" Type="http://schemas.openxmlformats.org/officeDocument/2006/relationships/image" Target="../media/image14.jpg"/><Relationship Id="rId14" Type="http://schemas.openxmlformats.org/officeDocument/2006/relationships/image" Target="../media/image19.ti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file:////var/folders/95/3w0p4b7x1_s4f90mckw29mmx4mgh2r/T/com.microsoft.Powerpoint/converted_emf.emf"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66F1DA7-CC8A-475A-9E49-1513A9256CA1}"/>
              </a:ext>
            </a:extLst>
          </p:cNvPr>
          <p:cNvSpPr>
            <a:spLocks noChangeArrowheads="1"/>
          </p:cNvSpPr>
          <p:nvPr/>
        </p:nvSpPr>
        <p:spPr bwMode="auto">
          <a:xfrm>
            <a:off x="1408171" y="2137144"/>
            <a:ext cx="9545782" cy="2137144"/>
          </a:xfrm>
          <a:prstGeom prst="rect">
            <a:avLst/>
          </a:prstGeom>
          <a:solidFill>
            <a:schemeClr val="accent4">
              <a:lumMod val="20000"/>
              <a:lumOff val="80000"/>
            </a:schemeClr>
          </a:solidFill>
          <a:ln w="25400">
            <a:solidFill>
              <a:schemeClr val="bg1"/>
            </a:solidFill>
            <a:miter lim="800000"/>
            <a:headEnd/>
            <a:tailEnd/>
          </a:ln>
          <a:effectLst>
            <a:softEdge rad="127000"/>
          </a:effectLst>
        </p:spPr>
        <p:txBody>
          <a:bodyPr anchor="ctr"/>
          <a:lstStyle/>
          <a:p>
            <a:pPr algn="ctr">
              <a:defRPr/>
            </a:pPr>
            <a:r>
              <a:rPr lang="en-US" sz="3200" b="1" kern="0" dirty="0">
                <a:solidFill>
                  <a:srgbClr val="4E5B6F"/>
                </a:solidFill>
                <a:latin typeface="Corbel"/>
                <a:sym typeface="Wingdings" pitchFamily="2" charset="2"/>
              </a:rPr>
              <a:t>MSM U01 Projects</a:t>
            </a:r>
          </a:p>
          <a:p>
            <a:pPr algn="ctr">
              <a:defRPr/>
            </a:pPr>
            <a:r>
              <a:rPr lang="en-US" sz="3200" b="1" kern="0" dirty="0">
                <a:solidFill>
                  <a:srgbClr val="4E5B6F"/>
                </a:solidFill>
                <a:latin typeface="Corbel"/>
                <a:sym typeface="Wingdings" pitchFamily="2" charset="2"/>
              </a:rPr>
              <a:t>What’s the Math Inside?  1-slide summaries</a:t>
            </a:r>
          </a:p>
          <a:p>
            <a:pPr algn="ctr">
              <a:defRPr/>
            </a:pPr>
            <a:r>
              <a:rPr lang="en-US" sz="2000" dirty="0">
                <a:hlinkClick r:id="rId3"/>
              </a:rPr>
              <a:t>https://www.imagwiki.nibib.nih.gov/content/multiscale-modeling-u01-projects</a:t>
            </a:r>
            <a:r>
              <a:rPr lang="en-US" sz="2000" dirty="0"/>
              <a:t> </a:t>
            </a:r>
          </a:p>
          <a:p>
            <a:pPr algn="ctr">
              <a:defRPr/>
            </a:pPr>
            <a:r>
              <a:rPr lang="en-US" sz="2000" dirty="0">
                <a:solidFill>
                  <a:srgbClr val="C00000"/>
                </a:solidFill>
              </a:rPr>
              <a:t>Collected February 2019</a:t>
            </a:r>
          </a:p>
          <a:p>
            <a:pPr algn="ctr">
              <a:defRPr/>
            </a:pPr>
            <a:r>
              <a:rPr lang="en-US" sz="2000" dirty="0">
                <a:solidFill>
                  <a:srgbClr val="C00000"/>
                </a:solidFill>
              </a:rPr>
              <a:t>(in alphabetical order of Contact PI last name)</a:t>
            </a:r>
          </a:p>
        </p:txBody>
      </p:sp>
    </p:spTree>
    <p:extLst>
      <p:ext uri="{BB962C8B-B14F-4D97-AF65-F5344CB8AC3E}">
        <p14:creationId xmlns:p14="http://schemas.microsoft.com/office/powerpoint/2010/main" val="310446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78A1E595-90E9-814A-B30E-56CD18845366}"/>
              </a:ext>
            </a:extLst>
          </p:cNvPr>
          <p:cNvGrpSpPr/>
          <p:nvPr/>
        </p:nvGrpSpPr>
        <p:grpSpPr>
          <a:xfrm>
            <a:off x="-9823" y="-10056"/>
            <a:ext cx="10972809" cy="541867"/>
            <a:chOff x="20157" y="-17551"/>
            <a:chExt cx="10972809" cy="541867"/>
          </a:xfrm>
        </p:grpSpPr>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3"/>
            <a:srcRect l="42469" t="8439" r="46828" b="83660"/>
            <a:stretch/>
          </p:blipFill>
          <p:spPr>
            <a:xfrm>
              <a:off x="20157" y="-17551"/>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3"/>
            <a:srcRect l="42469" t="8439" r="46828" b="83660"/>
            <a:stretch/>
          </p:blipFill>
          <p:spPr>
            <a:xfrm>
              <a:off x="1239358" y="-1755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3"/>
            <a:srcRect l="42469" t="8439" r="46828" b="83660"/>
            <a:stretch/>
          </p:blipFill>
          <p:spPr>
            <a:xfrm>
              <a:off x="2458559" y="-17551"/>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3677760" y="-17551"/>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4896961" y="-17551"/>
              <a:ext cx="1219201" cy="541867"/>
            </a:xfrm>
            <a:prstGeom prst="rect">
              <a:avLst/>
            </a:prstGeom>
          </p:spPr>
        </p:pic>
        <p:pic>
          <p:nvPicPr>
            <p:cNvPr id="59" name="Picture 58">
              <a:extLst>
                <a:ext uri="{FF2B5EF4-FFF2-40B4-BE49-F238E27FC236}">
                  <a16:creationId xmlns:a16="http://schemas.microsoft.com/office/drawing/2014/main" id="{F00CA440-98EC-B64E-822C-BF281015E9D3}"/>
                </a:ext>
              </a:extLst>
            </p:cNvPr>
            <p:cNvPicPr>
              <a:picLocks noChangeAspect="1"/>
            </p:cNvPicPr>
            <p:nvPr/>
          </p:nvPicPr>
          <p:blipFill rotWithShape="1">
            <a:blip r:embed="rId3"/>
            <a:srcRect l="42469" t="8439" r="46828" b="83660"/>
            <a:stretch/>
          </p:blipFill>
          <p:spPr>
            <a:xfrm>
              <a:off x="6116162" y="-17551"/>
              <a:ext cx="1219201" cy="541867"/>
            </a:xfrm>
            <a:prstGeom prst="rect">
              <a:avLst/>
            </a:prstGeom>
          </p:spPr>
        </p:pic>
        <p:pic>
          <p:nvPicPr>
            <p:cNvPr id="60" name="Picture 59">
              <a:extLst>
                <a:ext uri="{FF2B5EF4-FFF2-40B4-BE49-F238E27FC236}">
                  <a16:creationId xmlns:a16="http://schemas.microsoft.com/office/drawing/2014/main" id="{A1DB7161-B021-8643-B58F-7FB1671A31A8}"/>
                </a:ext>
              </a:extLst>
            </p:cNvPr>
            <p:cNvPicPr>
              <a:picLocks noChangeAspect="1"/>
            </p:cNvPicPr>
            <p:nvPr/>
          </p:nvPicPr>
          <p:blipFill rotWithShape="1">
            <a:blip r:embed="rId3"/>
            <a:srcRect l="42469" t="8439" r="46828" b="83660"/>
            <a:stretch/>
          </p:blipFill>
          <p:spPr>
            <a:xfrm>
              <a:off x="7335363" y="-17551"/>
              <a:ext cx="1219201" cy="541867"/>
            </a:xfrm>
            <a:prstGeom prst="rect">
              <a:avLst/>
            </a:prstGeom>
          </p:spPr>
        </p:pic>
        <p:pic>
          <p:nvPicPr>
            <p:cNvPr id="61" name="Picture 60">
              <a:extLst>
                <a:ext uri="{FF2B5EF4-FFF2-40B4-BE49-F238E27FC236}">
                  <a16:creationId xmlns:a16="http://schemas.microsoft.com/office/drawing/2014/main" id="{CB41ED87-5355-2542-864E-295676580C1E}"/>
                </a:ext>
              </a:extLst>
            </p:cNvPr>
            <p:cNvPicPr>
              <a:picLocks noChangeAspect="1"/>
            </p:cNvPicPr>
            <p:nvPr/>
          </p:nvPicPr>
          <p:blipFill rotWithShape="1">
            <a:blip r:embed="rId3"/>
            <a:srcRect l="42469" t="8439" r="46828" b="83660"/>
            <a:stretch/>
          </p:blipFill>
          <p:spPr>
            <a:xfrm>
              <a:off x="8554564" y="-17551"/>
              <a:ext cx="1219201" cy="541867"/>
            </a:xfrm>
            <a:prstGeom prst="rect">
              <a:avLst/>
            </a:prstGeom>
          </p:spPr>
        </p:pic>
        <p:pic>
          <p:nvPicPr>
            <p:cNvPr id="62" name="Picture 61">
              <a:extLst>
                <a:ext uri="{FF2B5EF4-FFF2-40B4-BE49-F238E27FC236}">
                  <a16:creationId xmlns:a16="http://schemas.microsoft.com/office/drawing/2014/main" id="{93286FBB-70AF-A642-96D2-5F02BC773166}"/>
                </a:ext>
              </a:extLst>
            </p:cNvPr>
            <p:cNvPicPr>
              <a:picLocks noChangeAspect="1"/>
            </p:cNvPicPr>
            <p:nvPr/>
          </p:nvPicPr>
          <p:blipFill rotWithShape="1">
            <a:blip r:embed="rId3"/>
            <a:srcRect l="42469" t="8439" r="46828" b="83660"/>
            <a:stretch/>
          </p:blipFill>
          <p:spPr>
            <a:xfrm>
              <a:off x="9773765" y="-17551"/>
              <a:ext cx="1219201" cy="541867"/>
            </a:xfrm>
            <a:prstGeom prst="rect">
              <a:avLst/>
            </a:prstGeom>
          </p:spPr>
        </p:pic>
      </p:grpSp>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4"/>
          <a:srcRect l="33280" t="70782" r="40981" b="6720"/>
          <a:stretch/>
        </p:blipFill>
        <p:spPr>
          <a:xfrm>
            <a:off x="9506441" y="5726024"/>
            <a:ext cx="2685557" cy="1143334"/>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23754" y="61960"/>
            <a:ext cx="110017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Multi-Scale Mathematical Models of Airway Physiology to Facilitate Cystic Fibrosis Treatment Design</a:t>
            </a:r>
          </a:p>
        </p:txBody>
      </p:sp>
      <p:sp>
        <p:nvSpPr>
          <p:cNvPr id="9" name="TextBox 8">
            <a:extLst>
              <a:ext uri="{FF2B5EF4-FFF2-40B4-BE49-F238E27FC236}">
                <a16:creationId xmlns:a16="http://schemas.microsoft.com/office/drawing/2014/main" id="{AC7D79D5-4CE2-47B6-836E-C505384A5CE4}"/>
              </a:ext>
            </a:extLst>
          </p:cNvPr>
          <p:cNvSpPr txBox="1"/>
          <p:nvPr/>
        </p:nvSpPr>
        <p:spPr>
          <a:xfrm>
            <a:off x="-23754" y="531811"/>
            <a:ext cx="12192000" cy="6494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Modular, biophysically-inspired models can help elucidate Cystic Fibrosis (CF) airway pathophysiology across multiple scales and provide a bridge from the benchtop to the clinic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Donor-matched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 vitro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in vivo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clinical endpoint measurements are used to independently inform models at distinct physiological scales. Models employ multiple algorithmic tools in order to satisfy physical and biological constraints (pathway boundaries, multidimensional nonlinear optimization) while guaranteeing mathematical robustness and versatility (parameter identifiability and constraint feasibility analysis).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Improves understanding of CF pathogenesis and the physiological differences between healthy subjects, carriers, and CF patients; facilitates the design of therapies that address the variety of disease manifestation observed among CF patients; speeds up the characterization and validation of novel disease</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Researchers looking to expedite hypothesis generation and testing; Clinicians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order to design and test phenotype-specific treatment regimens. Once validated, common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 vitro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assays will be used to generate</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in silico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descriptors that can predict a patient’s therapeutic response.</a:t>
            </a:r>
          </a:p>
        </p:txBody>
      </p:sp>
      <p:sp>
        <p:nvSpPr>
          <p:cNvPr id="8" name="TextBox 7">
            <a:extLst>
              <a:ext uri="{FF2B5EF4-FFF2-40B4-BE49-F238E27FC236}">
                <a16:creationId xmlns:a16="http://schemas.microsoft.com/office/drawing/2014/main" id="{E65498B5-74FA-4354-A9FA-523536215906}"/>
              </a:ext>
            </a:extLst>
          </p:cNvPr>
          <p:cNvSpPr txBox="1"/>
          <p:nvPr/>
        </p:nvSpPr>
        <p:spPr>
          <a:xfrm>
            <a:off x="9521432" y="5726024"/>
            <a:ext cx="2913087" cy="1200329"/>
          </a:xfrm>
          <a:prstGeom prst="rect">
            <a:avLst/>
          </a:prstGeom>
          <a:noFill/>
        </p:spPr>
        <p:txBody>
          <a:bodyPr wrap="square" rtlCol="0">
            <a:spAutoFit/>
          </a:bodyPr>
          <a:lstStyle/>
          <a:p>
            <a:pPr lvl="0">
              <a:defRPr/>
            </a:pPr>
            <a:r>
              <a:rPr lang="en-US" b="1" dirty="0">
                <a:solidFill>
                  <a:prstClr val="white"/>
                </a:solidFill>
              </a:rPr>
              <a:t>Timothy E. Corcoran, Ph.D. and Robert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 Parker,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University of Pittsburgh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U01 HL131046-01</a:t>
            </a:r>
          </a:p>
        </p:txBody>
      </p:sp>
      <p:grpSp>
        <p:nvGrpSpPr>
          <p:cNvPr id="89" name="Group 88">
            <a:extLst>
              <a:ext uri="{FF2B5EF4-FFF2-40B4-BE49-F238E27FC236}">
                <a16:creationId xmlns:a16="http://schemas.microsoft.com/office/drawing/2014/main" id="{9DB78D5C-7121-FE4C-8894-038A5E2972DD}"/>
              </a:ext>
            </a:extLst>
          </p:cNvPr>
          <p:cNvGrpSpPr/>
          <p:nvPr/>
        </p:nvGrpSpPr>
        <p:grpSpPr>
          <a:xfrm>
            <a:off x="121189" y="989790"/>
            <a:ext cx="11930708" cy="2857160"/>
            <a:chOff x="66495" y="1000393"/>
            <a:chExt cx="11930708" cy="2857160"/>
          </a:xfrm>
        </p:grpSpPr>
        <p:grpSp>
          <p:nvGrpSpPr>
            <p:cNvPr id="81" name="Group 80">
              <a:extLst>
                <a:ext uri="{FF2B5EF4-FFF2-40B4-BE49-F238E27FC236}">
                  <a16:creationId xmlns:a16="http://schemas.microsoft.com/office/drawing/2014/main" id="{3E4FF29E-2B98-A647-959F-43E8B324630F}"/>
                </a:ext>
              </a:extLst>
            </p:cNvPr>
            <p:cNvGrpSpPr/>
            <p:nvPr/>
          </p:nvGrpSpPr>
          <p:grpSpPr>
            <a:xfrm>
              <a:off x="66495" y="1286185"/>
              <a:ext cx="11930708" cy="2328575"/>
              <a:chOff x="76313" y="1193849"/>
              <a:chExt cx="11930708" cy="2328575"/>
            </a:xfrm>
          </p:grpSpPr>
          <p:pic>
            <p:nvPicPr>
              <p:cNvPr id="11" name="Picture 10">
                <a:extLst>
                  <a:ext uri="{FF2B5EF4-FFF2-40B4-BE49-F238E27FC236}">
                    <a16:creationId xmlns:a16="http://schemas.microsoft.com/office/drawing/2014/main" id="{AF31B81E-E367-F74C-9F50-F610001C1A14}"/>
                  </a:ext>
                </a:extLst>
              </p:cNvPr>
              <p:cNvPicPr/>
              <p:nvPr/>
            </p:nvPicPr>
            <p:blipFill>
              <a:blip r:embed="rId5">
                <a:extLst>
                  <a:ext uri="{28A0092B-C50C-407E-A947-70E740481C1C}">
                    <a14:useLocalDpi xmlns:a14="http://schemas.microsoft.com/office/drawing/2010/main" val="0"/>
                  </a:ext>
                </a:extLst>
              </a:blip>
              <a:stretch>
                <a:fillRect/>
              </a:stretch>
            </p:blipFill>
            <p:spPr>
              <a:xfrm>
                <a:off x="76313" y="1246569"/>
                <a:ext cx="3501145" cy="1789055"/>
              </a:xfrm>
              <a:prstGeom prst="rect">
                <a:avLst/>
              </a:prstGeom>
            </p:spPr>
          </p:pic>
          <p:grpSp>
            <p:nvGrpSpPr>
              <p:cNvPr id="13" name="Group 12">
                <a:extLst>
                  <a:ext uri="{FF2B5EF4-FFF2-40B4-BE49-F238E27FC236}">
                    <a16:creationId xmlns:a16="http://schemas.microsoft.com/office/drawing/2014/main" id="{E0328DEB-D080-2D42-A4D4-367F3301D68B}"/>
                  </a:ext>
                </a:extLst>
              </p:cNvPr>
              <p:cNvGrpSpPr/>
              <p:nvPr/>
            </p:nvGrpSpPr>
            <p:grpSpPr>
              <a:xfrm>
                <a:off x="3855479" y="1780710"/>
                <a:ext cx="3743932" cy="1741714"/>
                <a:chOff x="0" y="1776045"/>
                <a:chExt cx="8894618" cy="3569039"/>
              </a:xfrm>
            </p:grpSpPr>
            <p:pic>
              <p:nvPicPr>
                <p:cNvPr id="15" name="Picture 14">
                  <a:extLst>
                    <a:ext uri="{FF2B5EF4-FFF2-40B4-BE49-F238E27FC236}">
                      <a16:creationId xmlns:a16="http://schemas.microsoft.com/office/drawing/2014/main" id="{0AF76C91-3CA4-2A41-BC44-EF88D01CAE24}"/>
                    </a:ext>
                  </a:extLst>
                </p:cNvPr>
                <p:cNvPicPr>
                  <a:picLocks noChangeAspect="1"/>
                </p:cNvPicPr>
                <p:nvPr/>
              </p:nvPicPr>
              <p:blipFill>
                <a:blip r:embed="rId6"/>
                <a:stretch>
                  <a:fillRect/>
                </a:stretch>
              </p:blipFill>
              <p:spPr>
                <a:xfrm>
                  <a:off x="4043792" y="1943259"/>
                  <a:ext cx="4784324" cy="3337214"/>
                </a:xfrm>
                <a:prstGeom prst="rect">
                  <a:avLst/>
                </a:prstGeom>
              </p:spPr>
            </p:pic>
            <p:sp>
              <p:nvSpPr>
                <p:cNvPr id="16" name="Rectangle 15">
                  <a:extLst>
                    <a:ext uri="{FF2B5EF4-FFF2-40B4-BE49-F238E27FC236}">
                      <a16:creationId xmlns:a16="http://schemas.microsoft.com/office/drawing/2014/main" id="{61032085-2658-7342-83AD-4EE7ABC71E78}"/>
                    </a:ext>
                  </a:extLst>
                </p:cNvPr>
                <p:cNvSpPr/>
                <p:nvPr/>
              </p:nvSpPr>
              <p:spPr bwMode="auto">
                <a:xfrm>
                  <a:off x="3979046" y="1871165"/>
                  <a:ext cx="4915572" cy="3473919"/>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ＭＳ Ｐゴシック" pitchFamily="-108" charset="-128"/>
                  </a:endParaRPr>
                </a:p>
              </p:txBody>
            </p:sp>
            <p:pic>
              <p:nvPicPr>
                <p:cNvPr id="18" name="Picture 17">
                  <a:extLst>
                    <a:ext uri="{FF2B5EF4-FFF2-40B4-BE49-F238E27FC236}">
                      <a16:creationId xmlns:a16="http://schemas.microsoft.com/office/drawing/2014/main" id="{36E35E79-5B45-6646-B2A9-199AC710088C}"/>
                    </a:ext>
                  </a:extLst>
                </p:cNvPr>
                <p:cNvPicPr>
                  <a:picLocks noChangeAspect="1"/>
                </p:cNvPicPr>
                <p:nvPr/>
              </p:nvPicPr>
              <p:blipFill>
                <a:blip r:embed="rId7"/>
                <a:stretch>
                  <a:fillRect/>
                </a:stretch>
              </p:blipFill>
              <p:spPr>
                <a:xfrm>
                  <a:off x="0" y="1776045"/>
                  <a:ext cx="3795847" cy="3527453"/>
                </a:xfrm>
                <a:prstGeom prst="rect">
                  <a:avLst/>
                </a:prstGeom>
              </p:spPr>
            </p:pic>
            <p:sp>
              <p:nvSpPr>
                <p:cNvPr id="19" name="Rectangle 18">
                  <a:extLst>
                    <a:ext uri="{FF2B5EF4-FFF2-40B4-BE49-F238E27FC236}">
                      <a16:creationId xmlns:a16="http://schemas.microsoft.com/office/drawing/2014/main" id="{8B71ED8E-4FE3-034E-A473-6769A3AC9499}"/>
                    </a:ext>
                  </a:extLst>
                </p:cNvPr>
                <p:cNvSpPr/>
                <p:nvPr/>
              </p:nvSpPr>
              <p:spPr bwMode="auto">
                <a:xfrm>
                  <a:off x="2244435" y="4180825"/>
                  <a:ext cx="332509" cy="16673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ＭＳ Ｐゴシック" pitchFamily="-108" charset="-128"/>
                  </a:endParaRPr>
                </a:p>
              </p:txBody>
            </p:sp>
            <p:cxnSp>
              <p:nvCxnSpPr>
                <p:cNvPr id="20" name="Straight Connector 19">
                  <a:extLst>
                    <a:ext uri="{FF2B5EF4-FFF2-40B4-BE49-F238E27FC236}">
                      <a16:creationId xmlns:a16="http://schemas.microsoft.com/office/drawing/2014/main" id="{3787846C-2730-554B-8B4F-080A3673ACE1}"/>
                    </a:ext>
                  </a:extLst>
                </p:cNvPr>
                <p:cNvCxnSpPr>
                  <a:cxnSpLocks/>
                </p:cNvCxnSpPr>
                <p:nvPr/>
              </p:nvCxnSpPr>
              <p:spPr bwMode="auto">
                <a:xfrm flipV="1">
                  <a:off x="2576944" y="1871165"/>
                  <a:ext cx="1400346" cy="230966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ABF35FB3-3F05-954B-87D4-EE3F8251F829}"/>
                    </a:ext>
                  </a:extLst>
                </p:cNvPr>
                <p:cNvCxnSpPr>
                  <a:cxnSpLocks/>
                </p:cNvCxnSpPr>
                <p:nvPr/>
              </p:nvCxnSpPr>
              <p:spPr bwMode="auto">
                <a:xfrm>
                  <a:off x="2576944" y="4347556"/>
                  <a:ext cx="1400346" cy="997528"/>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pic>
            <p:nvPicPr>
              <p:cNvPr id="69" name="Picture 68">
                <a:extLst>
                  <a:ext uri="{FF2B5EF4-FFF2-40B4-BE49-F238E27FC236}">
                    <a16:creationId xmlns:a16="http://schemas.microsoft.com/office/drawing/2014/main" id="{7B3D1119-A20A-F04A-907B-8F7A3DEA4B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5809" y="1193849"/>
                <a:ext cx="4161212" cy="2148957"/>
              </a:xfrm>
              <a:prstGeom prst="rect">
                <a:avLst/>
              </a:prstGeom>
            </p:spPr>
          </p:pic>
          <p:cxnSp>
            <p:nvCxnSpPr>
              <p:cNvPr id="71" name="Elbow Connector 70">
                <a:extLst>
                  <a:ext uri="{FF2B5EF4-FFF2-40B4-BE49-F238E27FC236}">
                    <a16:creationId xmlns:a16="http://schemas.microsoft.com/office/drawing/2014/main" id="{84E37C36-7710-7848-84B4-7DDA404FDAC2}"/>
                  </a:ext>
                </a:extLst>
              </p:cNvPr>
              <p:cNvCxnSpPr>
                <a:cxnSpLocks/>
                <a:endCxn id="15" idx="2"/>
              </p:cNvCxnSpPr>
              <p:nvPr/>
            </p:nvCxnSpPr>
            <p:spPr>
              <a:xfrm>
                <a:off x="2805484" y="2954258"/>
                <a:ext cx="3759024" cy="536636"/>
              </a:xfrm>
              <a:prstGeom prst="bentConnector4">
                <a:avLst>
                  <a:gd name="adj1" fmla="val 318"/>
                  <a:gd name="adj2" fmla="val 14259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D8E3FB5B-BD3F-4943-B8D0-B1D2E159E58E}"/>
                  </a:ext>
                </a:extLst>
              </p:cNvPr>
              <p:cNvCxnSpPr>
                <a:cxnSpLocks/>
                <a:stCxn id="15" idx="0"/>
                <a:endCxn id="69" idx="0"/>
              </p:cNvCxnSpPr>
              <p:nvPr/>
            </p:nvCxnSpPr>
            <p:spPr>
              <a:xfrm rot="5400000" flipH="1" flipV="1">
                <a:off x="7911230" y="-152872"/>
                <a:ext cx="668463" cy="3361907"/>
              </a:xfrm>
              <a:prstGeom prst="bentConnector3">
                <a:avLst>
                  <a:gd name="adj1" fmla="val 13419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C71150AB-C4FD-104F-B2BA-32A9E26B4951}"/>
                </a:ext>
              </a:extLst>
            </p:cNvPr>
            <p:cNvSpPr txBox="1"/>
            <p:nvPr/>
          </p:nvSpPr>
          <p:spPr>
            <a:xfrm>
              <a:off x="386429" y="3117380"/>
              <a:ext cx="21902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Cell-Scale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Ussing Chamber: Epithelial Electrophysiology Model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21BA5E38-0B07-574A-8014-59FD2C2C922B}"/>
                </a:ext>
              </a:extLst>
            </p:cNvPr>
            <p:cNvSpPr txBox="1"/>
            <p:nvPr/>
          </p:nvSpPr>
          <p:spPr>
            <a:xfrm>
              <a:off x="3201081" y="1157791"/>
              <a:ext cx="41002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Tissue Scale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Thin Film Dynamics: Liquid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Small Molecule Transport Model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98EF09D5-CDF5-CF4F-99C3-1FF31FDA8828}"/>
                </a:ext>
              </a:extLst>
            </p:cNvPr>
            <p:cNvSpPr txBox="1"/>
            <p:nvPr/>
          </p:nvSpPr>
          <p:spPr>
            <a:xfrm>
              <a:off x="10150546" y="2569540"/>
              <a:ext cx="176814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Organ Scale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Airway Scans: Mucociliary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Clearance and Absorption Model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256D239D-50A3-FC45-BB88-20BE81100F71}"/>
                </a:ext>
              </a:extLst>
            </p:cNvPr>
            <p:cNvSpPr txBox="1"/>
            <p:nvPr/>
          </p:nvSpPr>
          <p:spPr>
            <a:xfrm>
              <a:off x="2298651" y="3580554"/>
              <a:ext cx="297926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Ionic permeabilities and fluxes</a:t>
              </a:r>
            </a:p>
          </p:txBody>
        </p:sp>
        <p:sp>
          <p:nvSpPr>
            <p:cNvPr id="88" name="TextBox 87">
              <a:extLst>
                <a:ext uri="{FF2B5EF4-FFF2-40B4-BE49-F238E27FC236}">
                  <a16:creationId xmlns:a16="http://schemas.microsoft.com/office/drawing/2014/main" id="{C505AB4D-D076-9D49-A6E7-78825D9EB9DB}"/>
                </a:ext>
              </a:extLst>
            </p:cNvPr>
            <p:cNvSpPr txBox="1"/>
            <p:nvPr/>
          </p:nvSpPr>
          <p:spPr>
            <a:xfrm>
              <a:off x="6113268" y="1000393"/>
              <a:ext cx="297926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Water and solute transport rates</a:t>
              </a:r>
            </a:p>
          </p:txBody>
        </p:sp>
      </p:grpSp>
    </p:spTree>
    <p:extLst>
      <p:ext uri="{BB962C8B-B14F-4D97-AF65-F5344CB8AC3E}">
        <p14:creationId xmlns:p14="http://schemas.microsoft.com/office/powerpoint/2010/main" val="1962563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400" y="391654"/>
            <a:ext cx="5170714" cy="3075510"/>
          </a:xfrm>
          <a:prstGeom prst="rect">
            <a:avLst/>
          </a:prstGeom>
        </p:spPr>
        <p:txBody>
          <a:bodyPr vert="horz" wrap="square" lIns="0" tIns="10085" rIns="0" bIns="0" rtlCol="0">
            <a:spAutoFit/>
          </a:bodyPr>
          <a:lstStyle/>
          <a:p>
            <a:pPr marL="11206" marR="4483" algn="just" defTabSz="806867">
              <a:lnSpc>
                <a:spcPct val="104200"/>
              </a:lnSpc>
              <a:spcBef>
                <a:spcPts val="79"/>
              </a:spcBef>
            </a:pPr>
            <a:r>
              <a:rPr sz="1200" b="1" spc="18" dirty="0">
                <a:solidFill>
                  <a:prstClr val="black"/>
                </a:solidFill>
                <a:latin typeface="Calibri"/>
                <a:cs typeface="Calibri"/>
              </a:rPr>
              <a:t>The </a:t>
            </a:r>
            <a:r>
              <a:rPr sz="1200" b="1" spc="13" dirty="0">
                <a:solidFill>
                  <a:prstClr val="black"/>
                </a:solidFill>
                <a:latin typeface="Calibri"/>
                <a:cs typeface="Calibri"/>
              </a:rPr>
              <a:t>model: </a:t>
            </a:r>
            <a:r>
              <a:rPr sz="1200" spc="18" dirty="0">
                <a:solidFill>
                  <a:prstClr val="black"/>
                </a:solidFill>
                <a:latin typeface="Calibri"/>
                <a:cs typeface="Calibri"/>
              </a:rPr>
              <a:t>The </a:t>
            </a:r>
            <a:r>
              <a:rPr sz="1200" spc="4" dirty="0">
                <a:solidFill>
                  <a:prstClr val="black"/>
                </a:solidFill>
                <a:latin typeface="Calibri"/>
                <a:cs typeface="Calibri"/>
              </a:rPr>
              <a:t>overall </a:t>
            </a:r>
            <a:r>
              <a:rPr sz="1200" spc="13" dirty="0">
                <a:solidFill>
                  <a:prstClr val="black"/>
                </a:solidFill>
                <a:latin typeface="Calibri"/>
                <a:cs typeface="Calibri"/>
              </a:rPr>
              <a:t>goal </a:t>
            </a:r>
            <a:r>
              <a:rPr sz="1200" spc="9" dirty="0">
                <a:solidFill>
                  <a:prstClr val="black"/>
                </a:solidFill>
                <a:latin typeface="Calibri"/>
                <a:cs typeface="Calibri"/>
              </a:rPr>
              <a:t>is to quantify </a:t>
            </a:r>
            <a:r>
              <a:rPr sz="1200" spc="13" dirty="0">
                <a:solidFill>
                  <a:prstClr val="black"/>
                </a:solidFill>
                <a:latin typeface="Calibri"/>
                <a:cs typeface="Calibri"/>
              </a:rPr>
              <a:t>metabolic responses </a:t>
            </a:r>
            <a:r>
              <a:rPr sz="1200" spc="4" dirty="0">
                <a:solidFill>
                  <a:prstClr val="black"/>
                </a:solidFill>
                <a:latin typeface="Calibri"/>
                <a:cs typeface="Calibri"/>
              </a:rPr>
              <a:t>to  </a:t>
            </a:r>
            <a:r>
              <a:rPr sz="1200" spc="9" dirty="0">
                <a:solidFill>
                  <a:prstClr val="black"/>
                </a:solidFill>
                <a:latin typeface="Calibri"/>
                <a:cs typeface="Calibri"/>
              </a:rPr>
              <a:t>trauma, predict </a:t>
            </a:r>
            <a:r>
              <a:rPr sz="1200" spc="13" dirty="0">
                <a:solidFill>
                  <a:prstClr val="black"/>
                </a:solidFill>
                <a:latin typeface="Calibri"/>
                <a:cs typeface="Calibri"/>
              </a:rPr>
              <a:t>responses </a:t>
            </a:r>
            <a:r>
              <a:rPr sz="1200" spc="9" dirty="0">
                <a:solidFill>
                  <a:prstClr val="black"/>
                </a:solidFill>
                <a:latin typeface="Calibri"/>
                <a:cs typeface="Calibri"/>
              </a:rPr>
              <a:t>to physiological perturbations, </a:t>
            </a:r>
            <a:r>
              <a:rPr sz="1200" spc="18" dirty="0">
                <a:solidFill>
                  <a:prstClr val="black"/>
                </a:solidFill>
                <a:latin typeface="Calibri"/>
                <a:cs typeface="Calibri"/>
              </a:rPr>
              <a:t>and  </a:t>
            </a:r>
            <a:r>
              <a:rPr sz="1200" spc="13" dirty="0">
                <a:solidFill>
                  <a:prstClr val="black"/>
                </a:solidFill>
                <a:latin typeface="Calibri"/>
                <a:cs typeface="Calibri"/>
              </a:rPr>
              <a:t>develop </a:t>
            </a:r>
            <a:r>
              <a:rPr sz="1200" spc="9" dirty="0">
                <a:solidFill>
                  <a:prstClr val="black"/>
                </a:solidFill>
                <a:latin typeface="Calibri"/>
                <a:cs typeface="Calibri"/>
              </a:rPr>
              <a:t>“on‐the‐fly” patient‐specific </a:t>
            </a:r>
            <a:r>
              <a:rPr sz="1200" spc="4" dirty="0">
                <a:solidFill>
                  <a:prstClr val="black"/>
                </a:solidFill>
                <a:latin typeface="Calibri"/>
                <a:cs typeface="Calibri"/>
              </a:rPr>
              <a:t>strategies. </a:t>
            </a:r>
            <a:r>
              <a:rPr sz="1200" spc="13" dirty="0">
                <a:solidFill>
                  <a:prstClr val="black"/>
                </a:solidFill>
                <a:latin typeface="Calibri"/>
                <a:cs typeface="Calibri"/>
              </a:rPr>
              <a:t>This </a:t>
            </a:r>
            <a:r>
              <a:rPr sz="1200" spc="9" dirty="0">
                <a:solidFill>
                  <a:prstClr val="black"/>
                </a:solidFill>
                <a:latin typeface="Calibri"/>
                <a:cs typeface="Calibri"/>
              </a:rPr>
              <a:t>is </a:t>
            </a:r>
            <a:r>
              <a:rPr sz="1200" spc="18" dirty="0">
                <a:solidFill>
                  <a:prstClr val="black"/>
                </a:solidFill>
                <a:latin typeface="Calibri"/>
                <a:cs typeface="Calibri"/>
              </a:rPr>
              <a:t>done </a:t>
            </a:r>
            <a:r>
              <a:rPr sz="1200" spc="13" dirty="0">
                <a:solidFill>
                  <a:prstClr val="black"/>
                </a:solidFill>
                <a:latin typeface="Calibri"/>
                <a:cs typeface="Calibri"/>
              </a:rPr>
              <a:t>via  </a:t>
            </a:r>
            <a:r>
              <a:rPr sz="1200" spc="9" dirty="0">
                <a:solidFill>
                  <a:prstClr val="black"/>
                </a:solidFill>
                <a:latin typeface="Calibri"/>
                <a:cs typeface="Calibri"/>
              </a:rPr>
              <a:t>experiment, </a:t>
            </a:r>
            <a:r>
              <a:rPr sz="1200" spc="13" dirty="0">
                <a:solidFill>
                  <a:prstClr val="black"/>
                </a:solidFill>
                <a:latin typeface="Calibri"/>
                <a:cs typeface="Calibri"/>
              </a:rPr>
              <a:t>whereby </a:t>
            </a:r>
            <a:r>
              <a:rPr sz="1200" spc="9" dirty="0">
                <a:solidFill>
                  <a:prstClr val="black"/>
                </a:solidFill>
                <a:latin typeface="Calibri"/>
                <a:cs typeface="Calibri"/>
              </a:rPr>
              <a:t>trauma patient </a:t>
            </a:r>
            <a:r>
              <a:rPr sz="1200" spc="13" dirty="0">
                <a:solidFill>
                  <a:prstClr val="black"/>
                </a:solidFill>
                <a:latin typeface="Calibri"/>
                <a:cs typeface="Calibri"/>
              </a:rPr>
              <a:t>blood </a:t>
            </a:r>
            <a:r>
              <a:rPr sz="1200" spc="9" dirty="0">
                <a:solidFill>
                  <a:prstClr val="black"/>
                </a:solidFill>
                <a:latin typeface="Calibri"/>
                <a:cs typeface="Calibri"/>
              </a:rPr>
              <a:t>is acquired </a:t>
            </a:r>
            <a:r>
              <a:rPr sz="1200" spc="4" dirty="0">
                <a:solidFill>
                  <a:prstClr val="black"/>
                </a:solidFill>
                <a:latin typeface="Calibri"/>
                <a:cs typeface="Calibri"/>
              </a:rPr>
              <a:t>at </a:t>
            </a:r>
            <a:r>
              <a:rPr sz="1200" spc="9" dirty="0">
                <a:solidFill>
                  <a:prstClr val="black"/>
                </a:solidFill>
                <a:latin typeface="Calibri"/>
                <a:cs typeface="Calibri"/>
              </a:rPr>
              <a:t>marked  time‐intervals post‐injury </a:t>
            </a:r>
            <a:r>
              <a:rPr sz="1200" spc="4" dirty="0">
                <a:solidFill>
                  <a:prstClr val="black"/>
                </a:solidFill>
                <a:latin typeface="Calibri"/>
                <a:cs typeface="Calibri"/>
              </a:rPr>
              <a:t>to better stratify </a:t>
            </a:r>
            <a:r>
              <a:rPr sz="1200" spc="9" dirty="0">
                <a:solidFill>
                  <a:prstClr val="black"/>
                </a:solidFill>
                <a:latin typeface="Calibri"/>
                <a:cs typeface="Calibri"/>
              </a:rPr>
              <a:t>patient </a:t>
            </a:r>
            <a:r>
              <a:rPr sz="1200" spc="13" dirty="0">
                <a:solidFill>
                  <a:prstClr val="black"/>
                </a:solidFill>
                <a:latin typeface="Calibri"/>
                <a:cs typeface="Calibri"/>
              </a:rPr>
              <a:t>bleeding </a:t>
            </a:r>
            <a:r>
              <a:rPr sz="1200" spc="4" dirty="0">
                <a:solidFill>
                  <a:prstClr val="black"/>
                </a:solidFill>
                <a:latin typeface="Calibri"/>
                <a:cs typeface="Calibri"/>
              </a:rPr>
              <a:t>risks,  </a:t>
            </a:r>
            <a:r>
              <a:rPr sz="1200" spc="9" dirty="0">
                <a:solidFill>
                  <a:prstClr val="black"/>
                </a:solidFill>
                <a:latin typeface="Calibri"/>
                <a:cs typeface="Calibri"/>
              </a:rPr>
              <a:t>prioritize biomarkers, </a:t>
            </a:r>
            <a:r>
              <a:rPr sz="1200" spc="13" dirty="0">
                <a:solidFill>
                  <a:prstClr val="black"/>
                </a:solidFill>
                <a:latin typeface="Calibri"/>
                <a:cs typeface="Calibri"/>
              </a:rPr>
              <a:t>and </a:t>
            </a:r>
            <a:r>
              <a:rPr sz="1200" spc="9" dirty="0">
                <a:solidFill>
                  <a:prstClr val="black"/>
                </a:solidFill>
                <a:latin typeface="Calibri"/>
                <a:cs typeface="Calibri"/>
              </a:rPr>
              <a:t>identify </a:t>
            </a:r>
            <a:r>
              <a:rPr sz="1200" spc="13" dirty="0">
                <a:solidFill>
                  <a:prstClr val="black"/>
                </a:solidFill>
                <a:latin typeface="Calibri"/>
                <a:cs typeface="Calibri"/>
              </a:rPr>
              <a:t>new </a:t>
            </a:r>
            <a:r>
              <a:rPr sz="1200" spc="9" dirty="0">
                <a:solidFill>
                  <a:prstClr val="black"/>
                </a:solidFill>
                <a:latin typeface="Calibri"/>
                <a:cs typeface="Calibri"/>
              </a:rPr>
              <a:t>opportunities </a:t>
            </a:r>
            <a:r>
              <a:rPr sz="1200" spc="4" dirty="0">
                <a:solidFill>
                  <a:prstClr val="black"/>
                </a:solidFill>
                <a:latin typeface="Calibri"/>
                <a:cs typeface="Calibri"/>
              </a:rPr>
              <a:t>for safer  </a:t>
            </a:r>
            <a:r>
              <a:rPr sz="1200" spc="9" dirty="0">
                <a:solidFill>
                  <a:prstClr val="black"/>
                </a:solidFill>
                <a:latin typeface="Calibri"/>
                <a:cs typeface="Calibri"/>
              </a:rPr>
              <a:t>treatment </a:t>
            </a:r>
            <a:r>
              <a:rPr sz="1200" spc="13" dirty="0">
                <a:solidFill>
                  <a:prstClr val="black"/>
                </a:solidFill>
                <a:latin typeface="Calibri"/>
                <a:cs typeface="Calibri"/>
              </a:rPr>
              <a:t>options. This </a:t>
            </a:r>
            <a:r>
              <a:rPr sz="1200" spc="9" dirty="0">
                <a:solidFill>
                  <a:prstClr val="black"/>
                </a:solidFill>
                <a:latin typeface="Calibri"/>
                <a:cs typeface="Calibri"/>
              </a:rPr>
              <a:t>is </a:t>
            </a:r>
            <a:r>
              <a:rPr sz="1200" spc="13" dirty="0">
                <a:solidFill>
                  <a:prstClr val="black"/>
                </a:solidFill>
                <a:latin typeface="Calibri"/>
                <a:cs typeface="Calibri"/>
              </a:rPr>
              <a:t>also </a:t>
            </a:r>
            <a:r>
              <a:rPr sz="1200" spc="18" dirty="0">
                <a:solidFill>
                  <a:prstClr val="black"/>
                </a:solidFill>
                <a:latin typeface="Calibri"/>
                <a:cs typeface="Calibri"/>
              </a:rPr>
              <a:t>done </a:t>
            </a:r>
            <a:r>
              <a:rPr sz="1200" spc="9" dirty="0">
                <a:solidFill>
                  <a:prstClr val="black"/>
                </a:solidFill>
                <a:latin typeface="Calibri"/>
                <a:cs typeface="Calibri"/>
              </a:rPr>
              <a:t>via </a:t>
            </a:r>
            <a:r>
              <a:rPr sz="1200" spc="13" dirty="0">
                <a:solidFill>
                  <a:prstClr val="black"/>
                </a:solidFill>
                <a:latin typeface="Calibri"/>
                <a:cs typeface="Calibri"/>
              </a:rPr>
              <a:t>simulation where a  multiscale </a:t>
            </a:r>
            <a:r>
              <a:rPr sz="1200" spc="18" dirty="0">
                <a:solidFill>
                  <a:prstClr val="black"/>
                </a:solidFill>
                <a:latin typeface="Calibri"/>
                <a:cs typeface="Calibri"/>
              </a:rPr>
              <a:t>model </a:t>
            </a:r>
            <a:r>
              <a:rPr sz="1200" spc="9" dirty="0">
                <a:solidFill>
                  <a:prstClr val="black"/>
                </a:solidFill>
                <a:latin typeface="Calibri"/>
                <a:cs typeface="Calibri"/>
              </a:rPr>
              <a:t>that accounts </a:t>
            </a:r>
            <a:r>
              <a:rPr sz="1200" spc="4" dirty="0">
                <a:solidFill>
                  <a:prstClr val="black"/>
                </a:solidFill>
                <a:latin typeface="Calibri"/>
                <a:cs typeface="Calibri"/>
              </a:rPr>
              <a:t>for </a:t>
            </a:r>
            <a:r>
              <a:rPr sz="1200" spc="13" dirty="0">
                <a:solidFill>
                  <a:prstClr val="black"/>
                </a:solidFill>
                <a:latin typeface="Calibri"/>
                <a:cs typeface="Calibri"/>
              </a:rPr>
              <a:t>changes in </a:t>
            </a:r>
            <a:r>
              <a:rPr sz="1200" spc="9" dirty="0">
                <a:solidFill>
                  <a:prstClr val="black"/>
                </a:solidFill>
                <a:latin typeface="Calibri"/>
                <a:cs typeface="Calibri"/>
              </a:rPr>
              <a:t>systemic circulation is  </a:t>
            </a:r>
            <a:r>
              <a:rPr sz="1200" spc="4" dirty="0">
                <a:solidFill>
                  <a:prstClr val="black"/>
                </a:solidFill>
                <a:latin typeface="Calibri"/>
                <a:cs typeface="Calibri"/>
              </a:rPr>
              <a:t>linked to </a:t>
            </a:r>
            <a:r>
              <a:rPr sz="1200" spc="9" dirty="0">
                <a:solidFill>
                  <a:prstClr val="black"/>
                </a:solidFill>
                <a:latin typeface="Calibri"/>
                <a:cs typeface="Calibri"/>
              </a:rPr>
              <a:t>cellular </a:t>
            </a:r>
            <a:r>
              <a:rPr sz="1200" spc="13" dirty="0">
                <a:solidFill>
                  <a:prstClr val="black"/>
                </a:solidFill>
                <a:latin typeface="Calibri"/>
                <a:cs typeface="Calibri"/>
              </a:rPr>
              <a:t>responses </a:t>
            </a:r>
            <a:r>
              <a:rPr sz="1200" spc="4" dirty="0">
                <a:solidFill>
                  <a:prstClr val="black"/>
                </a:solidFill>
                <a:latin typeface="Calibri"/>
                <a:cs typeface="Calibri"/>
              </a:rPr>
              <a:t>to </a:t>
            </a:r>
            <a:r>
              <a:rPr sz="1200" spc="13" dirty="0">
                <a:solidFill>
                  <a:prstClr val="black"/>
                </a:solidFill>
                <a:latin typeface="Calibri"/>
                <a:cs typeface="Calibri"/>
              </a:rPr>
              <a:t>hemostasis </a:t>
            </a:r>
            <a:r>
              <a:rPr sz="1200" spc="9" dirty="0">
                <a:solidFill>
                  <a:prstClr val="black"/>
                </a:solidFill>
                <a:latin typeface="Calibri"/>
                <a:cs typeface="Calibri"/>
              </a:rPr>
              <a:t>over </a:t>
            </a:r>
            <a:r>
              <a:rPr sz="1200" spc="18" dirty="0">
                <a:solidFill>
                  <a:prstClr val="black"/>
                </a:solidFill>
                <a:latin typeface="Calibri"/>
                <a:cs typeface="Calibri"/>
              </a:rPr>
              <a:t>6 </a:t>
            </a:r>
            <a:r>
              <a:rPr sz="1200" spc="9" dirty="0">
                <a:solidFill>
                  <a:prstClr val="black"/>
                </a:solidFill>
                <a:latin typeface="Calibri"/>
                <a:cs typeface="Calibri"/>
              </a:rPr>
              <a:t>orders of  </a:t>
            </a:r>
            <a:r>
              <a:rPr sz="1200" spc="13" dirty="0">
                <a:solidFill>
                  <a:prstClr val="black"/>
                </a:solidFill>
                <a:latin typeface="Calibri"/>
                <a:cs typeface="Calibri"/>
              </a:rPr>
              <a:t>magnitude. </a:t>
            </a:r>
            <a:r>
              <a:rPr sz="1200" spc="18" dirty="0">
                <a:solidFill>
                  <a:prstClr val="black"/>
                </a:solidFill>
                <a:latin typeface="Calibri"/>
                <a:cs typeface="Calibri"/>
              </a:rPr>
              <a:t>The </a:t>
            </a:r>
            <a:r>
              <a:rPr sz="1200" spc="13" dirty="0">
                <a:solidFill>
                  <a:prstClr val="black"/>
                </a:solidFill>
                <a:latin typeface="Calibri"/>
                <a:cs typeface="Calibri"/>
              </a:rPr>
              <a:t>model </a:t>
            </a:r>
            <a:r>
              <a:rPr sz="1200" spc="9" dirty="0">
                <a:solidFill>
                  <a:prstClr val="black"/>
                </a:solidFill>
                <a:latin typeface="Calibri"/>
                <a:cs typeface="Calibri"/>
              </a:rPr>
              <a:t>consists of </a:t>
            </a:r>
            <a:r>
              <a:rPr sz="1200" spc="13" dirty="0">
                <a:solidFill>
                  <a:prstClr val="black"/>
                </a:solidFill>
                <a:latin typeface="Calibri"/>
                <a:cs typeface="Calibri"/>
              </a:rPr>
              <a:t>a </a:t>
            </a:r>
            <a:r>
              <a:rPr sz="1200" spc="9" dirty="0">
                <a:solidFill>
                  <a:prstClr val="black"/>
                </a:solidFill>
                <a:latin typeface="Calibri"/>
                <a:cs typeface="Calibri"/>
              </a:rPr>
              <a:t>global </a:t>
            </a:r>
            <a:r>
              <a:rPr sz="1200" spc="13" dirty="0">
                <a:solidFill>
                  <a:prstClr val="black"/>
                </a:solidFill>
                <a:latin typeface="Calibri"/>
                <a:cs typeface="Calibri"/>
              </a:rPr>
              <a:t>hemodynamic (GH)  submodule </a:t>
            </a:r>
            <a:r>
              <a:rPr sz="1200" spc="9" dirty="0">
                <a:solidFill>
                  <a:prstClr val="black"/>
                </a:solidFill>
                <a:latin typeface="Calibri"/>
                <a:cs typeface="Calibri"/>
              </a:rPr>
              <a:t>that is represented </a:t>
            </a:r>
            <a:r>
              <a:rPr sz="1200" spc="13" dirty="0">
                <a:solidFill>
                  <a:prstClr val="black"/>
                </a:solidFill>
                <a:latin typeface="Calibri"/>
                <a:cs typeface="Calibri"/>
              </a:rPr>
              <a:t>as a closed‐loop </a:t>
            </a:r>
            <a:r>
              <a:rPr sz="1200" spc="4" dirty="0">
                <a:solidFill>
                  <a:prstClr val="black"/>
                </a:solidFill>
                <a:latin typeface="Calibri"/>
                <a:cs typeface="Calibri"/>
              </a:rPr>
              <a:t>hydraulic </a:t>
            </a:r>
            <a:r>
              <a:rPr sz="1200" spc="9" dirty="0">
                <a:solidFill>
                  <a:prstClr val="black"/>
                </a:solidFill>
                <a:latin typeface="Calibri"/>
                <a:cs typeface="Calibri"/>
              </a:rPr>
              <a:t>circuit that  includes </a:t>
            </a:r>
            <a:r>
              <a:rPr sz="1200" spc="4" dirty="0">
                <a:solidFill>
                  <a:prstClr val="black"/>
                </a:solidFill>
                <a:latin typeface="Calibri"/>
                <a:cs typeface="Calibri"/>
              </a:rPr>
              <a:t>0‐D, </a:t>
            </a:r>
            <a:r>
              <a:rPr sz="1200" spc="9" dirty="0">
                <a:solidFill>
                  <a:prstClr val="black"/>
                </a:solidFill>
                <a:latin typeface="Calibri"/>
                <a:cs typeface="Calibri"/>
              </a:rPr>
              <a:t>descriptions </a:t>
            </a:r>
            <a:r>
              <a:rPr sz="1200" spc="13" dirty="0">
                <a:solidFill>
                  <a:prstClr val="black"/>
                </a:solidFill>
                <a:latin typeface="Calibri"/>
                <a:cs typeface="Calibri"/>
              </a:rPr>
              <a:t>of the </a:t>
            </a:r>
            <a:r>
              <a:rPr sz="1200" spc="9" dirty="0">
                <a:solidFill>
                  <a:prstClr val="black"/>
                </a:solidFill>
                <a:latin typeface="Calibri"/>
                <a:cs typeface="Calibri"/>
              </a:rPr>
              <a:t>various </a:t>
            </a:r>
            <a:r>
              <a:rPr sz="1200" spc="13" dirty="0">
                <a:solidFill>
                  <a:prstClr val="black"/>
                </a:solidFill>
                <a:latin typeface="Calibri"/>
                <a:cs typeface="Calibri"/>
              </a:rPr>
              <a:t>components of the </a:t>
            </a:r>
            <a:r>
              <a:rPr sz="1200" dirty="0">
                <a:solidFill>
                  <a:prstClr val="black"/>
                </a:solidFill>
                <a:latin typeface="Calibri"/>
                <a:cs typeface="Calibri"/>
              </a:rPr>
              <a:t>body, </a:t>
            </a:r>
            <a:r>
              <a:rPr sz="1200" spc="13" dirty="0">
                <a:solidFill>
                  <a:prstClr val="black"/>
                </a:solidFill>
                <a:latin typeface="Calibri"/>
                <a:cs typeface="Calibri"/>
              </a:rPr>
              <a:t>a  bleeding </a:t>
            </a:r>
            <a:r>
              <a:rPr sz="1200" spc="9" dirty="0">
                <a:solidFill>
                  <a:prstClr val="black"/>
                </a:solidFill>
                <a:latin typeface="Calibri"/>
                <a:cs typeface="Calibri"/>
              </a:rPr>
              <a:t>branched vascular network (BVN) </a:t>
            </a:r>
            <a:r>
              <a:rPr sz="1200" spc="13" dirty="0">
                <a:solidFill>
                  <a:prstClr val="black"/>
                </a:solidFill>
                <a:latin typeface="Calibri"/>
                <a:cs typeface="Calibri"/>
              </a:rPr>
              <a:t>with a random  </a:t>
            </a:r>
            <a:r>
              <a:rPr sz="1200" spc="9" dirty="0">
                <a:solidFill>
                  <a:prstClr val="black"/>
                </a:solidFill>
                <a:latin typeface="Calibri"/>
                <a:cs typeface="Calibri"/>
              </a:rPr>
              <a:t>distribution </a:t>
            </a:r>
            <a:r>
              <a:rPr sz="1200" spc="13" dirty="0">
                <a:solidFill>
                  <a:prstClr val="black"/>
                </a:solidFill>
                <a:latin typeface="Calibri"/>
                <a:cs typeface="Calibri"/>
              </a:rPr>
              <a:t>of cuts, and the single </a:t>
            </a:r>
            <a:r>
              <a:rPr sz="1200" spc="9" dirty="0">
                <a:solidFill>
                  <a:prstClr val="black"/>
                </a:solidFill>
                <a:latin typeface="Calibri"/>
                <a:cs typeface="Calibri"/>
              </a:rPr>
              <a:t>vessel scale </a:t>
            </a:r>
            <a:r>
              <a:rPr sz="1200" spc="4" dirty="0">
                <a:solidFill>
                  <a:prstClr val="black"/>
                </a:solidFill>
                <a:latin typeface="Calibri"/>
                <a:cs typeface="Calibri"/>
              </a:rPr>
              <a:t>for </a:t>
            </a:r>
            <a:r>
              <a:rPr sz="1200" spc="13" dirty="0">
                <a:solidFill>
                  <a:prstClr val="black"/>
                </a:solidFill>
                <a:latin typeface="Calibri"/>
                <a:cs typeface="Calibri"/>
              </a:rPr>
              <a:t>clot </a:t>
            </a:r>
            <a:r>
              <a:rPr sz="1200" spc="9" dirty="0">
                <a:solidFill>
                  <a:prstClr val="black"/>
                </a:solidFill>
                <a:latin typeface="Calibri"/>
                <a:cs typeface="Calibri"/>
              </a:rPr>
              <a:t>simulation.  </a:t>
            </a:r>
            <a:r>
              <a:rPr sz="1200" spc="18" dirty="0">
                <a:solidFill>
                  <a:prstClr val="black"/>
                </a:solidFill>
                <a:latin typeface="Calibri"/>
                <a:cs typeface="Calibri"/>
              </a:rPr>
              <a:t>The </a:t>
            </a:r>
            <a:r>
              <a:rPr sz="1200" spc="13" dirty="0">
                <a:solidFill>
                  <a:prstClr val="black"/>
                </a:solidFill>
                <a:latin typeface="Calibri"/>
                <a:cs typeface="Calibri"/>
              </a:rPr>
              <a:t>global hemodynamic </a:t>
            </a:r>
            <a:r>
              <a:rPr sz="1200" spc="18" dirty="0">
                <a:solidFill>
                  <a:prstClr val="black"/>
                </a:solidFill>
                <a:latin typeface="Calibri"/>
                <a:cs typeface="Calibri"/>
              </a:rPr>
              <a:t>model </a:t>
            </a:r>
            <a:r>
              <a:rPr sz="1200" spc="9" dirty="0">
                <a:solidFill>
                  <a:prstClr val="black"/>
                </a:solidFill>
                <a:latin typeface="Calibri"/>
                <a:cs typeface="Calibri"/>
              </a:rPr>
              <a:t>includes </a:t>
            </a:r>
            <a:r>
              <a:rPr sz="1200" spc="13" dirty="0">
                <a:solidFill>
                  <a:prstClr val="black"/>
                </a:solidFill>
                <a:latin typeface="Calibri"/>
                <a:cs typeface="Calibri"/>
              </a:rPr>
              <a:t>the </a:t>
            </a:r>
            <a:r>
              <a:rPr sz="1200" spc="4" dirty="0">
                <a:solidFill>
                  <a:prstClr val="black"/>
                </a:solidFill>
                <a:latin typeface="Calibri"/>
                <a:cs typeface="Calibri"/>
              </a:rPr>
              <a:t>baroreflex </a:t>
            </a:r>
            <a:r>
              <a:rPr sz="1200" spc="13" dirty="0">
                <a:solidFill>
                  <a:prstClr val="black"/>
                </a:solidFill>
                <a:latin typeface="Calibri"/>
                <a:cs typeface="Calibri"/>
              </a:rPr>
              <a:t>response </a:t>
            </a:r>
            <a:r>
              <a:rPr sz="1200" spc="4" dirty="0">
                <a:solidFill>
                  <a:prstClr val="black"/>
                </a:solidFill>
                <a:latin typeface="Calibri"/>
                <a:cs typeface="Calibri"/>
              </a:rPr>
              <a:t>for  </a:t>
            </a:r>
            <a:r>
              <a:rPr sz="1200" spc="13" dirty="0">
                <a:solidFill>
                  <a:prstClr val="black"/>
                </a:solidFill>
                <a:latin typeface="Calibri"/>
                <a:cs typeface="Calibri"/>
              </a:rPr>
              <a:t>modulating </a:t>
            </a:r>
            <a:r>
              <a:rPr sz="1200" spc="9" dirty="0">
                <a:solidFill>
                  <a:prstClr val="black"/>
                </a:solidFill>
                <a:latin typeface="Calibri"/>
                <a:cs typeface="Calibri"/>
              </a:rPr>
              <a:t>cardiovascular output. </a:t>
            </a:r>
            <a:r>
              <a:rPr sz="1200" dirty="0">
                <a:solidFill>
                  <a:prstClr val="black"/>
                </a:solidFill>
                <a:latin typeface="Calibri"/>
                <a:cs typeface="Calibri"/>
              </a:rPr>
              <a:t>At </a:t>
            </a:r>
            <a:r>
              <a:rPr sz="1200" spc="9" dirty="0">
                <a:solidFill>
                  <a:prstClr val="black"/>
                </a:solidFill>
                <a:latin typeface="Calibri"/>
                <a:cs typeface="Calibri"/>
              </a:rPr>
              <a:t>all </a:t>
            </a:r>
            <a:r>
              <a:rPr sz="1200" spc="13" dirty="0">
                <a:solidFill>
                  <a:prstClr val="black"/>
                </a:solidFill>
                <a:latin typeface="Calibri"/>
                <a:cs typeface="Calibri"/>
              </a:rPr>
              <a:t>scales, models </a:t>
            </a:r>
            <a:r>
              <a:rPr sz="1200" spc="9" dirty="0">
                <a:solidFill>
                  <a:prstClr val="black"/>
                </a:solidFill>
                <a:latin typeface="Calibri"/>
                <a:cs typeface="Calibri"/>
              </a:rPr>
              <a:t>are  constructed </a:t>
            </a:r>
            <a:r>
              <a:rPr sz="1200" spc="4" dirty="0">
                <a:solidFill>
                  <a:prstClr val="black"/>
                </a:solidFill>
                <a:latin typeface="Calibri"/>
                <a:cs typeface="Calibri"/>
              </a:rPr>
              <a:t>to </a:t>
            </a:r>
            <a:r>
              <a:rPr sz="1200" spc="13" dirty="0">
                <a:solidFill>
                  <a:prstClr val="black"/>
                </a:solidFill>
                <a:latin typeface="Calibri"/>
                <a:cs typeface="Calibri"/>
              </a:rPr>
              <a:t>match </a:t>
            </a:r>
            <a:r>
              <a:rPr sz="1200" spc="9" dirty="0">
                <a:solidFill>
                  <a:prstClr val="black"/>
                </a:solidFill>
                <a:latin typeface="Calibri"/>
                <a:cs typeface="Calibri"/>
              </a:rPr>
              <a:t>physiological </a:t>
            </a:r>
            <a:r>
              <a:rPr sz="1200" spc="13" dirty="0">
                <a:solidFill>
                  <a:prstClr val="black"/>
                </a:solidFill>
                <a:latin typeface="Calibri"/>
                <a:cs typeface="Calibri"/>
              </a:rPr>
              <a:t>conditions </a:t>
            </a:r>
            <a:r>
              <a:rPr sz="1200" spc="9" dirty="0">
                <a:solidFill>
                  <a:prstClr val="black"/>
                </a:solidFill>
                <a:latin typeface="Calibri"/>
                <a:cs typeface="Calibri"/>
              </a:rPr>
              <a:t>(B) </a:t>
            </a:r>
            <a:r>
              <a:rPr sz="1200" spc="4" dirty="0">
                <a:solidFill>
                  <a:prstClr val="black"/>
                </a:solidFill>
                <a:latin typeface="Calibri"/>
                <a:cs typeface="Calibri"/>
              </a:rPr>
              <a:t>before </a:t>
            </a:r>
            <a:r>
              <a:rPr sz="1200" spc="13" dirty="0">
                <a:solidFill>
                  <a:prstClr val="black"/>
                </a:solidFill>
                <a:latin typeface="Calibri"/>
                <a:cs typeface="Calibri"/>
              </a:rPr>
              <a:t>a wound  </a:t>
            </a:r>
            <a:r>
              <a:rPr sz="1200" spc="9" dirty="0">
                <a:solidFill>
                  <a:prstClr val="black"/>
                </a:solidFill>
                <a:latin typeface="Calibri"/>
                <a:cs typeface="Calibri"/>
              </a:rPr>
              <a:t>occurs </a:t>
            </a:r>
            <a:r>
              <a:rPr sz="1200" spc="13" dirty="0">
                <a:solidFill>
                  <a:prstClr val="black"/>
                </a:solidFill>
                <a:latin typeface="Calibri"/>
                <a:cs typeface="Calibri"/>
              </a:rPr>
              <a:t>and </a:t>
            </a:r>
            <a:r>
              <a:rPr sz="1200" spc="9" dirty="0">
                <a:solidFill>
                  <a:prstClr val="black"/>
                </a:solidFill>
                <a:latin typeface="Calibri"/>
                <a:cs typeface="Calibri"/>
              </a:rPr>
              <a:t>the simulation predicts the expected </a:t>
            </a:r>
            <a:r>
              <a:rPr sz="1200" spc="13" dirty="0">
                <a:solidFill>
                  <a:prstClr val="black"/>
                </a:solidFill>
                <a:latin typeface="Calibri"/>
                <a:cs typeface="Calibri"/>
              </a:rPr>
              <a:t>outcome upon  </a:t>
            </a:r>
            <a:r>
              <a:rPr sz="1200" spc="9" dirty="0">
                <a:solidFill>
                  <a:prstClr val="black"/>
                </a:solidFill>
                <a:latin typeface="Calibri"/>
                <a:cs typeface="Calibri"/>
              </a:rPr>
              <a:t>injury</a:t>
            </a:r>
            <a:r>
              <a:rPr sz="1200" spc="-18" dirty="0">
                <a:solidFill>
                  <a:prstClr val="black"/>
                </a:solidFill>
                <a:latin typeface="Calibri"/>
                <a:cs typeface="Calibri"/>
              </a:rPr>
              <a:t> </a:t>
            </a:r>
            <a:r>
              <a:rPr sz="1200" spc="9" dirty="0">
                <a:solidFill>
                  <a:prstClr val="black"/>
                </a:solidFill>
                <a:latin typeface="Calibri"/>
                <a:cs typeface="Calibri"/>
              </a:rPr>
              <a:t>(C).</a:t>
            </a:r>
            <a:endParaRPr sz="1200" dirty="0">
              <a:solidFill>
                <a:prstClr val="black"/>
              </a:solidFill>
              <a:latin typeface="Calibri"/>
              <a:cs typeface="Calibri"/>
            </a:endParaRPr>
          </a:p>
        </p:txBody>
      </p:sp>
      <p:sp>
        <p:nvSpPr>
          <p:cNvPr id="3" name="object 3"/>
          <p:cNvSpPr txBox="1"/>
          <p:nvPr/>
        </p:nvSpPr>
        <p:spPr>
          <a:xfrm>
            <a:off x="31400" y="3548081"/>
            <a:ext cx="3998460" cy="2691430"/>
          </a:xfrm>
          <a:prstGeom prst="rect">
            <a:avLst/>
          </a:prstGeom>
        </p:spPr>
        <p:txBody>
          <a:bodyPr vert="horz" wrap="square" lIns="0" tIns="10085" rIns="0" bIns="0" rtlCol="0">
            <a:spAutoFit/>
          </a:bodyPr>
          <a:lstStyle/>
          <a:p>
            <a:pPr marL="11206" marR="4483" indent="-560" algn="just" defTabSz="806867">
              <a:lnSpc>
                <a:spcPct val="104200"/>
              </a:lnSpc>
              <a:spcBef>
                <a:spcPts val="79"/>
              </a:spcBef>
            </a:pPr>
            <a:r>
              <a:rPr sz="1200" b="1" spc="13" dirty="0">
                <a:solidFill>
                  <a:prstClr val="black"/>
                </a:solidFill>
                <a:latin typeface="Calibri"/>
                <a:cs typeface="Calibri"/>
              </a:rPr>
              <a:t>Inner‐working Math: </a:t>
            </a:r>
            <a:r>
              <a:rPr sz="1200" spc="22" dirty="0">
                <a:solidFill>
                  <a:prstClr val="black"/>
                </a:solidFill>
                <a:latin typeface="Calibri"/>
                <a:cs typeface="Calibri"/>
              </a:rPr>
              <a:t>GH </a:t>
            </a:r>
            <a:r>
              <a:rPr sz="1200" spc="13" dirty="0">
                <a:solidFill>
                  <a:prstClr val="black"/>
                </a:solidFill>
                <a:latin typeface="Calibri"/>
                <a:cs typeface="Calibri"/>
              </a:rPr>
              <a:t>module </a:t>
            </a:r>
            <a:r>
              <a:rPr sz="1200" spc="9" dirty="0">
                <a:solidFill>
                  <a:prstClr val="black"/>
                </a:solidFill>
                <a:latin typeface="Calibri"/>
                <a:cs typeface="Calibri"/>
              </a:rPr>
              <a:t>consists of multiple, interacting </a:t>
            </a:r>
            <a:r>
              <a:rPr sz="1200" spc="18" dirty="0">
                <a:solidFill>
                  <a:prstClr val="black"/>
                </a:solidFill>
                <a:latin typeface="Calibri"/>
                <a:cs typeface="Calibri"/>
              </a:rPr>
              <a:t>0‐  </a:t>
            </a:r>
            <a:r>
              <a:rPr sz="1200" spc="13" dirty="0">
                <a:solidFill>
                  <a:prstClr val="black"/>
                </a:solidFill>
                <a:latin typeface="Calibri"/>
                <a:cs typeface="Calibri"/>
              </a:rPr>
              <a:t>dimensional </a:t>
            </a:r>
            <a:r>
              <a:rPr sz="1200" spc="9" dirty="0">
                <a:solidFill>
                  <a:prstClr val="black"/>
                </a:solidFill>
                <a:latin typeface="Calibri"/>
                <a:cs typeface="Calibri"/>
              </a:rPr>
              <a:t>arterial </a:t>
            </a:r>
            <a:r>
              <a:rPr sz="1200" spc="13" dirty="0">
                <a:solidFill>
                  <a:prstClr val="black"/>
                </a:solidFill>
                <a:latin typeface="Calibri"/>
                <a:cs typeface="Calibri"/>
              </a:rPr>
              <a:t>and venous compartments </a:t>
            </a:r>
            <a:r>
              <a:rPr sz="1200" spc="9" dirty="0">
                <a:solidFill>
                  <a:prstClr val="black"/>
                </a:solidFill>
                <a:latin typeface="Calibri"/>
                <a:cs typeface="Calibri"/>
              </a:rPr>
              <a:t>arranged </a:t>
            </a:r>
            <a:r>
              <a:rPr sz="1200" spc="13" dirty="0">
                <a:solidFill>
                  <a:prstClr val="black"/>
                </a:solidFill>
                <a:latin typeface="Calibri"/>
                <a:cs typeface="Calibri"/>
              </a:rPr>
              <a:t>in series </a:t>
            </a:r>
            <a:r>
              <a:rPr sz="1200" spc="18" dirty="0">
                <a:solidFill>
                  <a:prstClr val="black"/>
                </a:solidFill>
                <a:latin typeface="Calibri"/>
                <a:cs typeface="Calibri"/>
              </a:rPr>
              <a:t>and  </a:t>
            </a:r>
            <a:r>
              <a:rPr sz="1200" spc="9" dirty="0">
                <a:solidFill>
                  <a:prstClr val="black"/>
                </a:solidFill>
                <a:latin typeface="Calibri"/>
                <a:cs typeface="Calibri"/>
              </a:rPr>
              <a:t>parallel elastic pulsatile </a:t>
            </a:r>
            <a:r>
              <a:rPr sz="1200" spc="13" dirty="0">
                <a:solidFill>
                  <a:prstClr val="black"/>
                </a:solidFill>
                <a:latin typeface="Calibri"/>
                <a:cs typeface="Calibri"/>
              </a:rPr>
              <a:t>description </a:t>
            </a:r>
            <a:r>
              <a:rPr sz="1200" spc="9" dirty="0">
                <a:solidFill>
                  <a:prstClr val="black"/>
                </a:solidFill>
                <a:latin typeface="Calibri"/>
                <a:cs typeface="Calibri"/>
              </a:rPr>
              <a:t>of </a:t>
            </a:r>
            <a:r>
              <a:rPr sz="1200" spc="13" dirty="0">
                <a:solidFill>
                  <a:prstClr val="black"/>
                </a:solidFill>
                <a:latin typeface="Calibri"/>
                <a:cs typeface="Calibri"/>
              </a:rPr>
              <a:t>heart, and </a:t>
            </a:r>
            <a:r>
              <a:rPr sz="1200" spc="4" dirty="0">
                <a:solidFill>
                  <a:prstClr val="black"/>
                </a:solidFill>
                <a:latin typeface="Calibri"/>
                <a:cs typeface="Calibri"/>
              </a:rPr>
              <a:t>baroreflex </a:t>
            </a:r>
            <a:r>
              <a:rPr sz="1200" spc="9" dirty="0">
                <a:solidFill>
                  <a:prstClr val="black"/>
                </a:solidFill>
                <a:latin typeface="Calibri"/>
                <a:cs typeface="Calibri"/>
              </a:rPr>
              <a:t>control.  Solved </a:t>
            </a:r>
            <a:r>
              <a:rPr sz="1200" spc="13" dirty="0">
                <a:solidFill>
                  <a:prstClr val="black"/>
                </a:solidFill>
                <a:latin typeface="Calibri"/>
                <a:cs typeface="Calibri"/>
              </a:rPr>
              <a:t>by </a:t>
            </a:r>
            <a:r>
              <a:rPr sz="1200" spc="4" dirty="0">
                <a:solidFill>
                  <a:prstClr val="black"/>
                </a:solidFill>
                <a:latin typeface="Calibri"/>
                <a:cs typeface="Calibri"/>
              </a:rPr>
              <a:t>system </a:t>
            </a:r>
            <a:r>
              <a:rPr sz="1200" spc="9" dirty="0">
                <a:solidFill>
                  <a:prstClr val="black"/>
                </a:solidFill>
                <a:latin typeface="Calibri"/>
                <a:cs typeface="Calibri"/>
              </a:rPr>
              <a:t>of</a:t>
            </a:r>
            <a:r>
              <a:rPr sz="1200" dirty="0">
                <a:solidFill>
                  <a:prstClr val="black"/>
                </a:solidFill>
                <a:latin typeface="Calibri"/>
                <a:cs typeface="Calibri"/>
              </a:rPr>
              <a:t> </a:t>
            </a:r>
            <a:r>
              <a:rPr sz="1200" spc="4" dirty="0">
                <a:solidFill>
                  <a:prstClr val="black"/>
                </a:solidFill>
                <a:latin typeface="Calibri"/>
                <a:cs typeface="Calibri"/>
              </a:rPr>
              <a:t>ODE’s.</a:t>
            </a:r>
            <a:endParaRPr sz="1200" dirty="0">
              <a:solidFill>
                <a:prstClr val="black"/>
              </a:solidFill>
              <a:latin typeface="Calibri"/>
              <a:cs typeface="Calibri"/>
            </a:endParaRPr>
          </a:p>
          <a:p>
            <a:pPr marL="11206" marR="6724" defTabSz="806867">
              <a:lnSpc>
                <a:spcPct val="104200"/>
              </a:lnSpc>
            </a:pPr>
            <a:r>
              <a:rPr sz="1200" spc="13" dirty="0">
                <a:solidFill>
                  <a:prstClr val="black"/>
                </a:solidFill>
                <a:latin typeface="Calibri"/>
                <a:cs typeface="Calibri"/>
              </a:rPr>
              <a:t>BVN module </a:t>
            </a:r>
            <a:r>
              <a:rPr sz="1200" spc="9" dirty="0">
                <a:solidFill>
                  <a:prstClr val="black"/>
                </a:solidFill>
                <a:latin typeface="Calibri"/>
                <a:cs typeface="Calibri"/>
              </a:rPr>
              <a:t>solves </a:t>
            </a:r>
            <a:r>
              <a:rPr sz="1200" spc="4" dirty="0">
                <a:solidFill>
                  <a:prstClr val="black"/>
                </a:solidFill>
                <a:latin typeface="Calibri"/>
                <a:cs typeface="Calibri"/>
              </a:rPr>
              <a:t>for </a:t>
            </a:r>
            <a:r>
              <a:rPr sz="1200" spc="9" dirty="0">
                <a:solidFill>
                  <a:prstClr val="black"/>
                </a:solidFill>
                <a:latin typeface="Calibri"/>
                <a:cs typeface="Calibri"/>
              </a:rPr>
              <a:t>pressure, </a:t>
            </a:r>
            <a:r>
              <a:rPr sz="1200" spc="-4" dirty="0">
                <a:solidFill>
                  <a:prstClr val="black"/>
                </a:solidFill>
                <a:latin typeface="Calibri"/>
                <a:cs typeface="Calibri"/>
              </a:rPr>
              <a:t>flow, </a:t>
            </a:r>
            <a:r>
              <a:rPr sz="1200" spc="13" dirty="0">
                <a:solidFill>
                  <a:prstClr val="black"/>
                </a:solidFill>
                <a:latin typeface="Calibri"/>
                <a:cs typeface="Calibri"/>
              </a:rPr>
              <a:t>and shear </a:t>
            </a:r>
            <a:r>
              <a:rPr sz="1200" spc="9" dirty="0">
                <a:solidFill>
                  <a:prstClr val="black"/>
                </a:solidFill>
                <a:latin typeface="Calibri"/>
                <a:cs typeface="Calibri"/>
              </a:rPr>
              <a:t>distribution through  </a:t>
            </a:r>
            <a:r>
              <a:rPr sz="1200" spc="13" dirty="0">
                <a:solidFill>
                  <a:prstClr val="black"/>
                </a:solidFill>
                <a:latin typeface="Calibri"/>
                <a:cs typeface="Calibri"/>
              </a:rPr>
              <a:t>the BVN via a modified </a:t>
            </a:r>
            <a:r>
              <a:rPr sz="1200" spc="9" dirty="0">
                <a:solidFill>
                  <a:prstClr val="black"/>
                </a:solidFill>
                <a:latin typeface="Calibri"/>
                <a:cs typeface="Calibri"/>
              </a:rPr>
              <a:t>Poiseuille </a:t>
            </a:r>
            <a:r>
              <a:rPr sz="1200" spc="13" dirty="0">
                <a:solidFill>
                  <a:prstClr val="black"/>
                </a:solidFill>
                <a:latin typeface="Calibri"/>
                <a:cs typeface="Calibri"/>
              </a:rPr>
              <a:t>flow</a:t>
            </a:r>
            <a:r>
              <a:rPr sz="1200" spc="-35" dirty="0">
                <a:solidFill>
                  <a:prstClr val="black"/>
                </a:solidFill>
                <a:latin typeface="Calibri"/>
                <a:cs typeface="Calibri"/>
              </a:rPr>
              <a:t> </a:t>
            </a:r>
            <a:r>
              <a:rPr sz="1200" spc="13" dirty="0">
                <a:solidFill>
                  <a:prstClr val="black"/>
                </a:solidFill>
                <a:latin typeface="Calibri"/>
                <a:cs typeface="Calibri"/>
              </a:rPr>
              <a:t>equation.</a:t>
            </a:r>
            <a:endParaRPr sz="1200" dirty="0">
              <a:solidFill>
                <a:prstClr val="black"/>
              </a:solidFill>
              <a:latin typeface="Calibri"/>
              <a:cs typeface="Calibri"/>
            </a:endParaRPr>
          </a:p>
          <a:p>
            <a:pPr marL="11206" marR="5603" defTabSz="806867">
              <a:lnSpc>
                <a:spcPct val="104200"/>
              </a:lnSpc>
              <a:tabLst>
                <a:tab pos="482439" algn="l"/>
                <a:tab pos="961516" algn="l"/>
                <a:tab pos="1485979" algn="l"/>
                <a:tab pos="2070958" algn="l"/>
                <a:tab pos="2745588" algn="l"/>
              </a:tabLst>
            </a:pPr>
            <a:r>
              <a:rPr sz="1200" spc="18" dirty="0">
                <a:solidFill>
                  <a:prstClr val="black"/>
                </a:solidFill>
                <a:latin typeface="Calibri"/>
                <a:cs typeface="Calibri"/>
              </a:rPr>
              <a:t>Models </a:t>
            </a:r>
            <a:r>
              <a:rPr sz="1200" spc="13" dirty="0">
                <a:solidFill>
                  <a:prstClr val="black"/>
                </a:solidFill>
                <a:latin typeface="Calibri"/>
                <a:cs typeface="Calibri"/>
              </a:rPr>
              <a:t>coupled </a:t>
            </a:r>
            <a:r>
              <a:rPr sz="1200" spc="9" dirty="0">
                <a:solidFill>
                  <a:prstClr val="black"/>
                </a:solidFill>
                <a:latin typeface="Calibri"/>
                <a:cs typeface="Calibri"/>
              </a:rPr>
              <a:t>together </a:t>
            </a:r>
            <a:r>
              <a:rPr sz="1200" spc="13" dirty="0">
                <a:solidFill>
                  <a:prstClr val="black"/>
                </a:solidFill>
                <a:latin typeface="Calibri"/>
                <a:cs typeface="Calibri"/>
              </a:rPr>
              <a:t>via conservation </a:t>
            </a:r>
            <a:r>
              <a:rPr sz="1200" spc="9" dirty="0">
                <a:solidFill>
                  <a:prstClr val="black"/>
                </a:solidFill>
                <a:latin typeface="Calibri"/>
                <a:cs typeface="Calibri"/>
              </a:rPr>
              <a:t>of </a:t>
            </a:r>
            <a:r>
              <a:rPr sz="1200" spc="18" dirty="0">
                <a:solidFill>
                  <a:prstClr val="black"/>
                </a:solidFill>
                <a:latin typeface="Calibri"/>
                <a:cs typeface="Calibri"/>
              </a:rPr>
              <a:t>mass </a:t>
            </a:r>
            <a:r>
              <a:rPr sz="1200" spc="13" dirty="0">
                <a:solidFill>
                  <a:prstClr val="black"/>
                </a:solidFill>
                <a:latin typeface="Calibri"/>
                <a:cs typeface="Calibri"/>
              </a:rPr>
              <a:t>and </a:t>
            </a:r>
            <a:r>
              <a:rPr sz="1200" spc="18" dirty="0">
                <a:solidFill>
                  <a:prstClr val="black"/>
                </a:solidFill>
                <a:latin typeface="Calibri"/>
                <a:cs typeface="Calibri"/>
              </a:rPr>
              <a:t>momentum.  </a:t>
            </a:r>
            <a:endParaRPr lang="en-US" sz="1200" spc="18" dirty="0">
              <a:solidFill>
                <a:prstClr val="black"/>
              </a:solidFill>
              <a:latin typeface="Calibri"/>
              <a:cs typeface="Calibri"/>
            </a:endParaRPr>
          </a:p>
          <a:p>
            <a:pPr marL="11206" marR="5603" defTabSz="806867">
              <a:lnSpc>
                <a:spcPct val="104200"/>
              </a:lnSpc>
              <a:tabLst>
                <a:tab pos="482439" algn="l"/>
                <a:tab pos="961516" algn="l"/>
                <a:tab pos="1485979" algn="l"/>
                <a:tab pos="2070958" algn="l"/>
                <a:tab pos="2745588" algn="l"/>
              </a:tabLst>
            </a:pPr>
            <a:endParaRPr lang="en-US" sz="1200" b="1" spc="18" dirty="0">
              <a:solidFill>
                <a:prstClr val="black"/>
              </a:solidFill>
              <a:latin typeface="Calibri"/>
              <a:cs typeface="Calibri"/>
            </a:endParaRPr>
          </a:p>
          <a:p>
            <a:pPr marL="11206" marR="5603" defTabSz="806867">
              <a:lnSpc>
                <a:spcPct val="104200"/>
              </a:lnSpc>
              <a:tabLst>
                <a:tab pos="482439" algn="l"/>
                <a:tab pos="961516" algn="l"/>
                <a:tab pos="1485979" algn="l"/>
                <a:tab pos="2070958" algn="l"/>
                <a:tab pos="2745588" algn="l"/>
              </a:tabLst>
            </a:pPr>
            <a:r>
              <a:rPr sz="1200" b="1" spc="13" dirty="0">
                <a:solidFill>
                  <a:prstClr val="black"/>
                </a:solidFill>
                <a:latin typeface="Calibri"/>
                <a:cs typeface="Calibri"/>
              </a:rPr>
              <a:t>Cha</a:t>
            </a:r>
            <a:r>
              <a:rPr sz="1200" b="1" spc="22" dirty="0">
                <a:solidFill>
                  <a:prstClr val="black"/>
                </a:solidFill>
                <a:latin typeface="Calibri"/>
                <a:cs typeface="Calibri"/>
              </a:rPr>
              <a:t>n</a:t>
            </a:r>
            <a:r>
              <a:rPr sz="1200" b="1" dirty="0">
                <a:solidFill>
                  <a:prstClr val="black"/>
                </a:solidFill>
                <a:latin typeface="Calibri"/>
                <a:cs typeface="Calibri"/>
              </a:rPr>
              <a:t>g</a:t>
            </a:r>
            <a:r>
              <a:rPr sz="1200" b="1" spc="18" dirty="0">
                <a:solidFill>
                  <a:prstClr val="black"/>
                </a:solidFill>
                <a:latin typeface="Calibri"/>
                <a:cs typeface="Calibri"/>
              </a:rPr>
              <a:t>e</a:t>
            </a:r>
            <a:r>
              <a:rPr lang="en-US" sz="1200" b="1" spc="18" dirty="0">
                <a:solidFill>
                  <a:prstClr val="black"/>
                </a:solidFill>
                <a:latin typeface="Calibri"/>
                <a:cs typeface="Calibri"/>
              </a:rPr>
              <a:t> </a:t>
            </a:r>
            <a:r>
              <a:rPr sz="1200" b="1" spc="9" dirty="0">
                <a:solidFill>
                  <a:prstClr val="black"/>
                </a:solidFill>
                <a:latin typeface="Calibri"/>
                <a:cs typeface="Calibri"/>
              </a:rPr>
              <a:t>Cur</a:t>
            </a:r>
            <a:r>
              <a:rPr sz="1200" b="1" spc="-4" dirty="0">
                <a:solidFill>
                  <a:prstClr val="black"/>
                </a:solidFill>
                <a:latin typeface="Calibri"/>
                <a:cs typeface="Calibri"/>
              </a:rPr>
              <a:t>r</a:t>
            </a:r>
            <a:r>
              <a:rPr sz="1200" b="1" spc="13" dirty="0">
                <a:solidFill>
                  <a:prstClr val="black"/>
                </a:solidFill>
                <a:latin typeface="Calibri"/>
                <a:cs typeface="Calibri"/>
              </a:rPr>
              <a:t>e</a:t>
            </a:r>
            <a:r>
              <a:rPr sz="1200" b="1" spc="9" dirty="0">
                <a:solidFill>
                  <a:prstClr val="black"/>
                </a:solidFill>
                <a:latin typeface="Calibri"/>
                <a:cs typeface="Calibri"/>
              </a:rPr>
              <a:t>nt</a:t>
            </a:r>
            <a:r>
              <a:rPr lang="en-US" sz="1200" b="1" spc="9" dirty="0">
                <a:solidFill>
                  <a:prstClr val="black"/>
                </a:solidFill>
                <a:latin typeface="Calibri"/>
                <a:cs typeface="Calibri"/>
              </a:rPr>
              <a:t> </a:t>
            </a:r>
            <a:r>
              <a:rPr sz="1200" b="1" spc="18" dirty="0">
                <a:solidFill>
                  <a:prstClr val="black"/>
                </a:solidFill>
                <a:latin typeface="Calibri"/>
                <a:cs typeface="Calibri"/>
              </a:rPr>
              <a:t>P</a:t>
            </a:r>
            <a:r>
              <a:rPr sz="1200" b="1" spc="-13" dirty="0">
                <a:solidFill>
                  <a:prstClr val="black"/>
                </a:solidFill>
                <a:latin typeface="Calibri"/>
                <a:cs typeface="Calibri"/>
              </a:rPr>
              <a:t>r</a:t>
            </a:r>
            <a:r>
              <a:rPr sz="1200" b="1" spc="9" dirty="0">
                <a:solidFill>
                  <a:prstClr val="black"/>
                </a:solidFill>
                <a:latin typeface="Calibri"/>
                <a:cs typeface="Calibri"/>
              </a:rPr>
              <a:t>actic</a:t>
            </a:r>
            <a:r>
              <a:rPr sz="1200" b="1" spc="22" dirty="0">
                <a:solidFill>
                  <a:prstClr val="black"/>
                </a:solidFill>
                <a:latin typeface="Calibri"/>
                <a:cs typeface="Calibri"/>
              </a:rPr>
              <a:t>e</a:t>
            </a:r>
            <a:r>
              <a:rPr sz="1200" spc="9" dirty="0">
                <a:solidFill>
                  <a:prstClr val="black"/>
                </a:solidFill>
                <a:latin typeface="Calibri"/>
                <a:cs typeface="Calibri"/>
              </a:rPr>
              <a:t>:</a:t>
            </a:r>
            <a:r>
              <a:rPr lang="en-US" sz="1200" spc="9" dirty="0">
                <a:solidFill>
                  <a:prstClr val="black"/>
                </a:solidFill>
                <a:latin typeface="Calibri"/>
                <a:cs typeface="Calibri"/>
              </a:rPr>
              <a:t> </a:t>
            </a:r>
            <a:r>
              <a:rPr sz="1200" spc="18" dirty="0">
                <a:solidFill>
                  <a:prstClr val="black"/>
                </a:solidFill>
                <a:latin typeface="Calibri"/>
                <a:cs typeface="Calibri"/>
              </a:rPr>
              <a:t>Imp</a:t>
            </a:r>
            <a:r>
              <a:rPr sz="1200" spc="9" dirty="0">
                <a:solidFill>
                  <a:prstClr val="black"/>
                </a:solidFill>
                <a:latin typeface="Calibri"/>
                <a:cs typeface="Calibri"/>
              </a:rPr>
              <a:t>or</a:t>
            </a:r>
            <a:r>
              <a:rPr sz="1200" spc="-4" dirty="0">
                <a:solidFill>
                  <a:prstClr val="black"/>
                </a:solidFill>
                <a:latin typeface="Calibri"/>
                <a:cs typeface="Calibri"/>
              </a:rPr>
              <a:t>t</a:t>
            </a:r>
            <a:r>
              <a:rPr sz="1200" spc="9" dirty="0">
                <a:solidFill>
                  <a:prstClr val="black"/>
                </a:solidFill>
                <a:latin typeface="Calibri"/>
                <a:cs typeface="Calibri"/>
              </a:rPr>
              <a:t>a</a:t>
            </a:r>
            <a:r>
              <a:rPr sz="1200" spc="4" dirty="0">
                <a:solidFill>
                  <a:prstClr val="black"/>
                </a:solidFill>
                <a:latin typeface="Calibri"/>
                <a:cs typeface="Calibri"/>
              </a:rPr>
              <a:t>n</a:t>
            </a:r>
            <a:r>
              <a:rPr sz="1200" spc="9" dirty="0">
                <a:solidFill>
                  <a:prstClr val="black"/>
                </a:solidFill>
                <a:latin typeface="Calibri"/>
                <a:cs typeface="Calibri"/>
              </a:rPr>
              <a:t>t</a:t>
            </a:r>
            <a:r>
              <a:rPr lang="en-US" sz="1200" spc="9" dirty="0">
                <a:solidFill>
                  <a:prstClr val="black"/>
                </a:solidFill>
                <a:latin typeface="Calibri"/>
                <a:cs typeface="Calibri"/>
              </a:rPr>
              <a:t> </a:t>
            </a:r>
            <a:r>
              <a:rPr sz="1200" spc="13" dirty="0">
                <a:solidFill>
                  <a:prstClr val="black"/>
                </a:solidFill>
                <a:latin typeface="Calibri"/>
                <a:cs typeface="Calibri"/>
              </a:rPr>
              <a:t>impli</a:t>
            </a:r>
            <a:r>
              <a:rPr sz="1200" spc="4" dirty="0">
                <a:solidFill>
                  <a:prstClr val="black"/>
                </a:solidFill>
                <a:latin typeface="Calibri"/>
                <a:cs typeface="Calibri"/>
              </a:rPr>
              <a:t>c</a:t>
            </a:r>
            <a:r>
              <a:rPr sz="1200" dirty="0">
                <a:solidFill>
                  <a:prstClr val="black"/>
                </a:solidFill>
                <a:latin typeface="Calibri"/>
                <a:cs typeface="Calibri"/>
              </a:rPr>
              <a:t>a</a:t>
            </a:r>
            <a:r>
              <a:rPr sz="1200" spc="4" dirty="0">
                <a:solidFill>
                  <a:prstClr val="black"/>
                </a:solidFill>
                <a:latin typeface="Calibri"/>
                <a:cs typeface="Calibri"/>
              </a:rPr>
              <a:t>t</a:t>
            </a:r>
            <a:r>
              <a:rPr sz="1200" spc="13" dirty="0">
                <a:solidFill>
                  <a:prstClr val="black"/>
                </a:solidFill>
                <a:latin typeface="Calibri"/>
                <a:cs typeface="Calibri"/>
              </a:rPr>
              <a:t>ions</a:t>
            </a:r>
            <a:r>
              <a:rPr lang="en-US" sz="1200" spc="13" dirty="0">
                <a:solidFill>
                  <a:prstClr val="black"/>
                </a:solidFill>
                <a:latin typeface="Calibri"/>
                <a:cs typeface="Calibri"/>
              </a:rPr>
              <a:t> </a:t>
            </a:r>
            <a:r>
              <a:rPr sz="1200" dirty="0">
                <a:solidFill>
                  <a:prstClr val="black"/>
                </a:solidFill>
                <a:latin typeface="Calibri"/>
                <a:cs typeface="Calibri"/>
              </a:rPr>
              <a:t>r</a:t>
            </a:r>
            <a:r>
              <a:rPr sz="1200" spc="9" dirty="0">
                <a:solidFill>
                  <a:prstClr val="black"/>
                </a:solidFill>
                <a:latin typeface="Calibri"/>
                <a:cs typeface="Calibri"/>
              </a:rPr>
              <a:t>e</a:t>
            </a:r>
            <a:r>
              <a:rPr sz="1200" spc="-4" dirty="0">
                <a:solidFill>
                  <a:prstClr val="black"/>
                </a:solidFill>
                <a:latin typeface="Calibri"/>
                <a:cs typeface="Calibri"/>
              </a:rPr>
              <a:t>g</a:t>
            </a:r>
            <a:r>
              <a:rPr sz="1200" spc="4" dirty="0">
                <a:solidFill>
                  <a:prstClr val="black"/>
                </a:solidFill>
                <a:latin typeface="Calibri"/>
                <a:cs typeface="Calibri"/>
              </a:rPr>
              <a:t>a</a:t>
            </a:r>
            <a:r>
              <a:rPr sz="1200" spc="-4" dirty="0">
                <a:solidFill>
                  <a:prstClr val="black"/>
                </a:solidFill>
                <a:latin typeface="Calibri"/>
                <a:cs typeface="Calibri"/>
              </a:rPr>
              <a:t>r</a:t>
            </a:r>
            <a:r>
              <a:rPr sz="1200" spc="13" dirty="0">
                <a:solidFill>
                  <a:prstClr val="black"/>
                </a:solidFill>
                <a:latin typeface="Calibri"/>
                <a:cs typeface="Calibri"/>
              </a:rPr>
              <a:t>d</a:t>
            </a:r>
            <a:r>
              <a:rPr sz="1200" spc="-4" dirty="0">
                <a:solidFill>
                  <a:prstClr val="black"/>
                </a:solidFill>
                <a:latin typeface="Calibri"/>
                <a:cs typeface="Calibri"/>
              </a:rPr>
              <a:t>i</a:t>
            </a:r>
            <a:r>
              <a:rPr sz="1200" spc="13" dirty="0">
                <a:solidFill>
                  <a:prstClr val="black"/>
                </a:solidFill>
                <a:latin typeface="Calibri"/>
                <a:cs typeface="Calibri"/>
              </a:rPr>
              <a:t>n</a:t>
            </a:r>
            <a:r>
              <a:rPr sz="1200" spc="9" dirty="0">
                <a:solidFill>
                  <a:prstClr val="black"/>
                </a:solidFill>
                <a:latin typeface="Calibri"/>
                <a:cs typeface="Calibri"/>
              </a:rPr>
              <a:t>g  resuscitation </a:t>
            </a:r>
            <a:r>
              <a:rPr sz="1200" spc="13" dirty="0">
                <a:solidFill>
                  <a:prstClr val="black"/>
                </a:solidFill>
                <a:latin typeface="Calibri"/>
                <a:cs typeface="Calibri"/>
              </a:rPr>
              <a:t>and </a:t>
            </a:r>
            <a:r>
              <a:rPr sz="1200" spc="9" dirty="0">
                <a:solidFill>
                  <a:prstClr val="black"/>
                </a:solidFill>
                <a:latin typeface="Calibri"/>
                <a:cs typeface="Calibri"/>
              </a:rPr>
              <a:t>transfusion </a:t>
            </a:r>
            <a:r>
              <a:rPr sz="1200" spc="4" dirty="0">
                <a:solidFill>
                  <a:prstClr val="black"/>
                </a:solidFill>
                <a:latin typeface="Calibri"/>
                <a:cs typeface="Calibri"/>
              </a:rPr>
              <a:t>strategies, </a:t>
            </a:r>
            <a:r>
              <a:rPr sz="1200" spc="9" dirty="0">
                <a:solidFill>
                  <a:prstClr val="black"/>
                </a:solidFill>
                <a:latin typeface="Calibri"/>
                <a:cs typeface="Calibri"/>
              </a:rPr>
              <a:t>i.e. </a:t>
            </a:r>
            <a:r>
              <a:rPr sz="1200" spc="4" dirty="0">
                <a:solidFill>
                  <a:prstClr val="black"/>
                </a:solidFill>
                <a:latin typeface="Calibri"/>
                <a:cs typeface="Calibri"/>
              </a:rPr>
              <a:t>effects </a:t>
            </a:r>
            <a:r>
              <a:rPr sz="1200" spc="9" dirty="0">
                <a:solidFill>
                  <a:prstClr val="black"/>
                </a:solidFill>
                <a:latin typeface="Calibri"/>
                <a:cs typeface="Calibri"/>
              </a:rPr>
              <a:t>of </a:t>
            </a:r>
            <a:r>
              <a:rPr sz="1200" spc="13" dirty="0">
                <a:solidFill>
                  <a:prstClr val="black"/>
                </a:solidFill>
                <a:latin typeface="Calibri"/>
                <a:cs typeface="Calibri"/>
              </a:rPr>
              <a:t>hemodilution.  </a:t>
            </a:r>
            <a:endParaRPr lang="en-US" sz="1200" spc="13" dirty="0">
              <a:solidFill>
                <a:prstClr val="black"/>
              </a:solidFill>
              <a:latin typeface="Calibri"/>
              <a:cs typeface="Calibri"/>
            </a:endParaRPr>
          </a:p>
          <a:p>
            <a:pPr marL="11206" marR="5603" defTabSz="806867">
              <a:lnSpc>
                <a:spcPct val="104200"/>
              </a:lnSpc>
              <a:tabLst>
                <a:tab pos="482439" algn="l"/>
                <a:tab pos="961516" algn="l"/>
                <a:tab pos="1485979" algn="l"/>
                <a:tab pos="2070958" algn="l"/>
                <a:tab pos="2745588" algn="l"/>
              </a:tabLst>
            </a:pPr>
            <a:endParaRPr lang="en-US" sz="1200" b="1" spc="13" dirty="0">
              <a:solidFill>
                <a:prstClr val="black"/>
              </a:solidFill>
              <a:latin typeface="Calibri"/>
              <a:cs typeface="Calibri"/>
            </a:endParaRPr>
          </a:p>
          <a:p>
            <a:pPr marL="11206" marR="5603" defTabSz="806867">
              <a:lnSpc>
                <a:spcPct val="104200"/>
              </a:lnSpc>
              <a:tabLst>
                <a:tab pos="482439" algn="l"/>
                <a:tab pos="961516" algn="l"/>
                <a:tab pos="1485979" algn="l"/>
                <a:tab pos="2070958" algn="l"/>
                <a:tab pos="2745588" algn="l"/>
              </a:tabLst>
            </a:pPr>
            <a:r>
              <a:rPr sz="1200" b="1" spc="13" dirty="0">
                <a:solidFill>
                  <a:prstClr val="black"/>
                </a:solidFill>
                <a:latin typeface="Calibri"/>
                <a:cs typeface="Calibri"/>
              </a:rPr>
              <a:t>End </a:t>
            </a:r>
            <a:r>
              <a:rPr sz="1200" b="1" spc="9" dirty="0">
                <a:solidFill>
                  <a:prstClr val="black"/>
                </a:solidFill>
                <a:latin typeface="Calibri"/>
                <a:cs typeface="Calibri"/>
              </a:rPr>
              <a:t>Users: </a:t>
            </a:r>
            <a:r>
              <a:rPr sz="1200" spc="4" dirty="0">
                <a:solidFill>
                  <a:prstClr val="black"/>
                </a:solidFill>
                <a:latin typeface="Calibri"/>
                <a:cs typeface="Calibri"/>
              </a:rPr>
              <a:t>Trauma </a:t>
            </a:r>
            <a:r>
              <a:rPr sz="1200" spc="13" dirty="0">
                <a:solidFill>
                  <a:prstClr val="black"/>
                </a:solidFill>
                <a:latin typeface="Calibri"/>
                <a:cs typeface="Calibri"/>
              </a:rPr>
              <a:t>surgeons, use </a:t>
            </a:r>
            <a:r>
              <a:rPr sz="1200" spc="4" dirty="0">
                <a:solidFill>
                  <a:prstClr val="black"/>
                </a:solidFill>
                <a:latin typeface="Calibri"/>
                <a:cs typeface="Calibri"/>
              </a:rPr>
              <a:t>to </a:t>
            </a:r>
            <a:r>
              <a:rPr sz="1200" spc="13" dirty="0">
                <a:solidFill>
                  <a:prstClr val="black"/>
                </a:solidFill>
                <a:latin typeface="Calibri"/>
                <a:cs typeface="Calibri"/>
              </a:rPr>
              <a:t>guide</a:t>
            </a:r>
            <a:r>
              <a:rPr sz="1200" spc="-26" dirty="0">
                <a:solidFill>
                  <a:prstClr val="black"/>
                </a:solidFill>
                <a:latin typeface="Calibri"/>
                <a:cs typeface="Calibri"/>
              </a:rPr>
              <a:t> </a:t>
            </a:r>
            <a:r>
              <a:rPr sz="1200" spc="13" dirty="0">
                <a:solidFill>
                  <a:prstClr val="black"/>
                </a:solidFill>
                <a:latin typeface="Calibri"/>
                <a:cs typeface="Calibri"/>
              </a:rPr>
              <a:t>decision‐making.</a:t>
            </a:r>
            <a:endParaRPr sz="1200" dirty="0">
              <a:solidFill>
                <a:prstClr val="black"/>
              </a:solidFill>
              <a:latin typeface="Calibri"/>
              <a:cs typeface="Calibri"/>
            </a:endParaRPr>
          </a:p>
        </p:txBody>
      </p:sp>
      <p:sp>
        <p:nvSpPr>
          <p:cNvPr id="4" name="object 4"/>
          <p:cNvSpPr/>
          <p:nvPr/>
        </p:nvSpPr>
        <p:spPr>
          <a:xfrm>
            <a:off x="8209016" y="3548081"/>
            <a:ext cx="3982984" cy="3331462"/>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 name="object 5"/>
          <p:cNvSpPr/>
          <p:nvPr/>
        </p:nvSpPr>
        <p:spPr>
          <a:xfrm>
            <a:off x="5537830" y="5708"/>
            <a:ext cx="6527609" cy="915370"/>
          </a:xfrm>
          <a:prstGeom prst="rect">
            <a:avLst/>
          </a:prstGeom>
          <a:blipFill>
            <a:blip r:embed="rId4" cstate="print"/>
            <a:stretch>
              <a:fillRect/>
            </a:stretch>
          </a:blipFill>
        </p:spPr>
        <p:txBody>
          <a:bodyPr wrap="square" lIns="0" tIns="0" rIns="0" bIns="0" rtlCol="0"/>
          <a:lstStyle/>
          <a:p>
            <a:pPr defTabSz="806867"/>
            <a:endParaRPr dirty="0">
              <a:solidFill>
                <a:prstClr val="black"/>
              </a:solidFill>
              <a:latin typeface="Calibri"/>
            </a:endParaRPr>
          </a:p>
        </p:txBody>
      </p:sp>
      <p:sp>
        <p:nvSpPr>
          <p:cNvPr id="6" name="object 6"/>
          <p:cNvSpPr txBox="1"/>
          <p:nvPr/>
        </p:nvSpPr>
        <p:spPr>
          <a:xfrm>
            <a:off x="5667038" y="108395"/>
            <a:ext cx="2466810" cy="655735"/>
          </a:xfrm>
          <a:prstGeom prst="rect">
            <a:avLst/>
          </a:prstGeom>
        </p:spPr>
        <p:txBody>
          <a:bodyPr vert="horz" wrap="square" lIns="0" tIns="10646" rIns="0" bIns="0" rtlCol="0">
            <a:spAutoFit/>
          </a:bodyPr>
          <a:lstStyle/>
          <a:p>
            <a:pPr marL="11206" marR="4483" defTabSz="806867">
              <a:lnSpc>
                <a:spcPct val="118700"/>
              </a:lnSpc>
              <a:spcBef>
                <a:spcPts val="84"/>
              </a:spcBef>
            </a:pPr>
            <a:r>
              <a:rPr sz="1200" spc="4" dirty="0">
                <a:solidFill>
                  <a:schemeClr val="bg1"/>
                </a:solidFill>
                <a:latin typeface="Calibri"/>
                <a:cs typeface="Calibri"/>
              </a:rPr>
              <a:t>Evan Tsiklidis</a:t>
            </a:r>
            <a:r>
              <a:rPr sz="1200" spc="6" baseline="25252" dirty="0">
                <a:solidFill>
                  <a:schemeClr val="bg1"/>
                </a:solidFill>
                <a:latin typeface="Calibri"/>
                <a:cs typeface="Calibri"/>
              </a:rPr>
              <a:t>1</a:t>
            </a:r>
            <a:r>
              <a:rPr sz="1200" spc="4" dirty="0">
                <a:solidFill>
                  <a:schemeClr val="bg1"/>
                </a:solidFill>
                <a:latin typeface="Calibri"/>
                <a:cs typeface="Calibri"/>
              </a:rPr>
              <a:t>, </a:t>
            </a:r>
            <a:r>
              <a:rPr sz="1200" spc="9" dirty="0">
                <a:solidFill>
                  <a:schemeClr val="bg1"/>
                </a:solidFill>
                <a:latin typeface="Calibri"/>
                <a:cs typeface="Calibri"/>
              </a:rPr>
              <a:t>Christopher </a:t>
            </a:r>
            <a:r>
              <a:rPr sz="1200" spc="4" dirty="0">
                <a:solidFill>
                  <a:schemeClr val="bg1"/>
                </a:solidFill>
                <a:latin typeface="Calibri"/>
                <a:cs typeface="Calibri"/>
              </a:rPr>
              <a:t>Verni</a:t>
            </a:r>
            <a:r>
              <a:rPr sz="1200" spc="6" baseline="25252" dirty="0">
                <a:solidFill>
                  <a:schemeClr val="bg1"/>
                </a:solidFill>
                <a:latin typeface="Calibri"/>
                <a:cs typeface="Calibri"/>
              </a:rPr>
              <a:t>1</a:t>
            </a:r>
            <a:r>
              <a:rPr sz="1200" spc="4" dirty="0">
                <a:solidFill>
                  <a:schemeClr val="bg1"/>
                </a:solidFill>
                <a:latin typeface="Calibri"/>
                <a:cs typeface="Calibri"/>
              </a:rPr>
              <a:t>, Yannis Kevrekidis</a:t>
            </a:r>
            <a:r>
              <a:rPr sz="1200" spc="6" baseline="25252" dirty="0">
                <a:solidFill>
                  <a:schemeClr val="bg1"/>
                </a:solidFill>
                <a:latin typeface="Calibri"/>
                <a:cs typeface="Calibri"/>
              </a:rPr>
              <a:t>2</a:t>
            </a:r>
            <a:r>
              <a:rPr sz="1200" spc="4" dirty="0">
                <a:solidFill>
                  <a:schemeClr val="bg1"/>
                </a:solidFill>
                <a:latin typeface="Calibri"/>
                <a:cs typeface="Calibri"/>
              </a:rPr>
              <a:t>,  </a:t>
            </a:r>
            <a:r>
              <a:rPr sz="1200" spc="9" dirty="0">
                <a:solidFill>
                  <a:schemeClr val="bg1"/>
                </a:solidFill>
                <a:latin typeface="Calibri"/>
                <a:cs typeface="Calibri"/>
              </a:rPr>
              <a:t>Carrie </a:t>
            </a:r>
            <a:r>
              <a:rPr sz="1200" spc="4" dirty="0">
                <a:solidFill>
                  <a:schemeClr val="bg1"/>
                </a:solidFill>
                <a:latin typeface="Calibri"/>
                <a:cs typeface="Calibri"/>
              </a:rPr>
              <a:t>Sims</a:t>
            </a:r>
            <a:r>
              <a:rPr sz="1200" spc="6" baseline="25252" dirty="0">
                <a:solidFill>
                  <a:schemeClr val="bg1"/>
                </a:solidFill>
                <a:latin typeface="Calibri"/>
                <a:cs typeface="Calibri"/>
              </a:rPr>
              <a:t>3</a:t>
            </a:r>
            <a:r>
              <a:rPr sz="1200" spc="4" dirty="0">
                <a:solidFill>
                  <a:schemeClr val="bg1"/>
                </a:solidFill>
                <a:latin typeface="Calibri"/>
                <a:cs typeface="Calibri"/>
              </a:rPr>
              <a:t>, </a:t>
            </a:r>
            <a:r>
              <a:rPr sz="1200" spc="9" dirty="0">
                <a:solidFill>
                  <a:schemeClr val="bg1"/>
                </a:solidFill>
                <a:latin typeface="Calibri"/>
                <a:cs typeface="Calibri"/>
              </a:rPr>
              <a:t>Talid </a:t>
            </a:r>
            <a:r>
              <a:rPr sz="1200" spc="4" dirty="0">
                <a:solidFill>
                  <a:schemeClr val="bg1"/>
                </a:solidFill>
                <a:latin typeface="Calibri"/>
                <a:cs typeface="Calibri"/>
              </a:rPr>
              <a:t>Sinno</a:t>
            </a:r>
            <a:r>
              <a:rPr sz="1200" spc="6" baseline="25252" dirty="0">
                <a:solidFill>
                  <a:schemeClr val="bg1"/>
                </a:solidFill>
                <a:latin typeface="Calibri"/>
                <a:cs typeface="Calibri"/>
              </a:rPr>
              <a:t>1</a:t>
            </a:r>
            <a:r>
              <a:rPr sz="1200" spc="4" dirty="0">
                <a:solidFill>
                  <a:schemeClr val="bg1"/>
                </a:solidFill>
                <a:latin typeface="Calibri"/>
                <a:cs typeface="Calibri"/>
              </a:rPr>
              <a:t>, Scott L.</a:t>
            </a:r>
            <a:r>
              <a:rPr sz="1200" spc="-57" dirty="0">
                <a:solidFill>
                  <a:schemeClr val="bg1"/>
                </a:solidFill>
                <a:latin typeface="Calibri"/>
                <a:cs typeface="Calibri"/>
              </a:rPr>
              <a:t> </a:t>
            </a:r>
            <a:r>
              <a:rPr sz="1200" spc="9" dirty="0">
                <a:solidFill>
                  <a:schemeClr val="bg1"/>
                </a:solidFill>
                <a:latin typeface="Calibri"/>
                <a:cs typeface="Calibri"/>
              </a:rPr>
              <a:t>Diamond</a:t>
            </a:r>
            <a:r>
              <a:rPr sz="1200" spc="13" baseline="25252" dirty="0">
                <a:solidFill>
                  <a:schemeClr val="bg1"/>
                </a:solidFill>
                <a:latin typeface="Calibri"/>
                <a:cs typeface="Calibri"/>
              </a:rPr>
              <a:t>1</a:t>
            </a:r>
            <a:endParaRPr sz="1200" baseline="25252" dirty="0">
              <a:solidFill>
                <a:schemeClr val="bg1"/>
              </a:solidFill>
              <a:latin typeface="Calibri"/>
              <a:cs typeface="Calibri"/>
            </a:endParaRPr>
          </a:p>
        </p:txBody>
      </p:sp>
      <p:sp>
        <p:nvSpPr>
          <p:cNvPr id="7" name="object 7"/>
          <p:cNvSpPr txBox="1"/>
          <p:nvPr/>
        </p:nvSpPr>
        <p:spPr>
          <a:xfrm>
            <a:off x="8276711" y="108396"/>
            <a:ext cx="4167823" cy="426097"/>
          </a:xfrm>
          <a:prstGeom prst="rect">
            <a:avLst/>
          </a:prstGeom>
        </p:spPr>
        <p:txBody>
          <a:bodyPr vert="horz" wrap="square" lIns="0" tIns="30816" rIns="0" bIns="0" rtlCol="0">
            <a:spAutoFit/>
          </a:bodyPr>
          <a:lstStyle/>
          <a:p>
            <a:pPr marL="11206" defTabSz="806867">
              <a:spcBef>
                <a:spcPts val="243"/>
              </a:spcBef>
            </a:pPr>
            <a:r>
              <a:rPr sz="1200" spc="13" baseline="25252" dirty="0">
                <a:solidFill>
                  <a:schemeClr val="bg1"/>
                </a:solidFill>
                <a:latin typeface="Calibri"/>
                <a:cs typeface="Calibri"/>
              </a:rPr>
              <a:t>1</a:t>
            </a:r>
            <a:r>
              <a:rPr sz="1200" i="1" spc="9" dirty="0">
                <a:solidFill>
                  <a:schemeClr val="bg1"/>
                </a:solidFill>
                <a:latin typeface="Calibri"/>
                <a:cs typeface="Calibri"/>
              </a:rPr>
              <a:t>Chemical</a:t>
            </a:r>
            <a:r>
              <a:rPr sz="1200" i="1" spc="-13" dirty="0">
                <a:solidFill>
                  <a:schemeClr val="bg1"/>
                </a:solidFill>
                <a:latin typeface="Calibri"/>
                <a:cs typeface="Calibri"/>
              </a:rPr>
              <a:t> </a:t>
            </a:r>
            <a:r>
              <a:rPr sz="1200" i="1" spc="9" dirty="0">
                <a:solidFill>
                  <a:schemeClr val="bg1"/>
                </a:solidFill>
                <a:latin typeface="Calibri"/>
                <a:cs typeface="Calibri"/>
              </a:rPr>
              <a:t>and</a:t>
            </a:r>
            <a:r>
              <a:rPr sz="1200" i="1" spc="-4" dirty="0">
                <a:solidFill>
                  <a:schemeClr val="bg1"/>
                </a:solidFill>
                <a:latin typeface="Calibri"/>
                <a:cs typeface="Calibri"/>
              </a:rPr>
              <a:t> </a:t>
            </a:r>
            <a:r>
              <a:rPr sz="1200" i="1" spc="4" dirty="0">
                <a:solidFill>
                  <a:schemeClr val="bg1"/>
                </a:solidFill>
                <a:latin typeface="Calibri"/>
                <a:cs typeface="Calibri"/>
              </a:rPr>
              <a:t>Biomolecular</a:t>
            </a:r>
            <a:r>
              <a:rPr sz="1200" i="1" spc="-13" dirty="0">
                <a:solidFill>
                  <a:schemeClr val="bg1"/>
                </a:solidFill>
                <a:latin typeface="Calibri"/>
                <a:cs typeface="Calibri"/>
              </a:rPr>
              <a:t> </a:t>
            </a:r>
            <a:r>
              <a:rPr sz="1200" i="1" spc="4" dirty="0">
                <a:solidFill>
                  <a:schemeClr val="bg1"/>
                </a:solidFill>
                <a:latin typeface="Calibri"/>
                <a:cs typeface="Calibri"/>
              </a:rPr>
              <a:t>Engineering</a:t>
            </a:r>
            <a:r>
              <a:rPr sz="1200" i="1" spc="-13" dirty="0">
                <a:solidFill>
                  <a:schemeClr val="bg1"/>
                </a:solidFill>
                <a:latin typeface="Calibri"/>
                <a:cs typeface="Calibri"/>
              </a:rPr>
              <a:t> </a:t>
            </a:r>
            <a:r>
              <a:rPr sz="1200" i="1" spc="4" dirty="0">
                <a:solidFill>
                  <a:schemeClr val="bg1"/>
                </a:solidFill>
                <a:latin typeface="Calibri"/>
                <a:cs typeface="Calibri"/>
              </a:rPr>
              <a:t>(Penn),</a:t>
            </a:r>
            <a:r>
              <a:rPr sz="1200" i="1" spc="-66" dirty="0">
                <a:solidFill>
                  <a:schemeClr val="bg1"/>
                </a:solidFill>
                <a:latin typeface="Calibri"/>
                <a:cs typeface="Calibri"/>
              </a:rPr>
              <a:t> </a:t>
            </a:r>
            <a:r>
              <a:rPr sz="1200" i="1" spc="6" baseline="25252" dirty="0">
                <a:solidFill>
                  <a:schemeClr val="bg1"/>
                </a:solidFill>
                <a:latin typeface="Calibri"/>
                <a:cs typeface="Calibri"/>
              </a:rPr>
              <a:t>2</a:t>
            </a:r>
            <a:r>
              <a:rPr sz="1200" i="1" spc="4" dirty="0">
                <a:solidFill>
                  <a:schemeClr val="bg1"/>
                </a:solidFill>
                <a:latin typeface="Calibri"/>
                <a:cs typeface="Calibri"/>
              </a:rPr>
              <a:t>Chemical</a:t>
            </a:r>
            <a:endParaRPr sz="1200" dirty="0">
              <a:solidFill>
                <a:schemeClr val="bg1"/>
              </a:solidFill>
              <a:latin typeface="Calibri"/>
              <a:cs typeface="Calibri"/>
            </a:endParaRPr>
          </a:p>
          <a:p>
            <a:pPr marL="11206" defTabSz="806867">
              <a:spcBef>
                <a:spcPts val="159"/>
              </a:spcBef>
            </a:pPr>
            <a:r>
              <a:rPr sz="1200" i="1" spc="4" dirty="0">
                <a:solidFill>
                  <a:schemeClr val="bg1"/>
                </a:solidFill>
                <a:latin typeface="Calibri"/>
                <a:cs typeface="Calibri"/>
              </a:rPr>
              <a:t>Engineering (Princeton), </a:t>
            </a:r>
            <a:r>
              <a:rPr sz="1200" i="1" spc="6" baseline="25252" dirty="0">
                <a:solidFill>
                  <a:schemeClr val="bg1"/>
                </a:solidFill>
                <a:latin typeface="Calibri"/>
                <a:cs typeface="Calibri"/>
              </a:rPr>
              <a:t>3</a:t>
            </a:r>
            <a:r>
              <a:rPr sz="1200" i="1" spc="4" dirty="0">
                <a:solidFill>
                  <a:schemeClr val="bg1"/>
                </a:solidFill>
                <a:latin typeface="Calibri"/>
                <a:cs typeface="Calibri"/>
              </a:rPr>
              <a:t>Dept. </a:t>
            </a:r>
            <a:r>
              <a:rPr sz="1200" i="1" spc="9" dirty="0">
                <a:solidFill>
                  <a:schemeClr val="bg1"/>
                </a:solidFill>
                <a:latin typeface="Calibri"/>
                <a:cs typeface="Calibri"/>
              </a:rPr>
              <a:t>of Trauma </a:t>
            </a:r>
            <a:r>
              <a:rPr sz="1200" i="1" spc="4" dirty="0">
                <a:solidFill>
                  <a:schemeClr val="bg1"/>
                </a:solidFill>
                <a:latin typeface="Calibri"/>
                <a:cs typeface="Calibri"/>
              </a:rPr>
              <a:t>Surgery</a:t>
            </a:r>
            <a:r>
              <a:rPr sz="1200" i="1" spc="-97" dirty="0">
                <a:solidFill>
                  <a:schemeClr val="bg1"/>
                </a:solidFill>
                <a:latin typeface="Calibri"/>
                <a:cs typeface="Calibri"/>
              </a:rPr>
              <a:t> </a:t>
            </a:r>
            <a:r>
              <a:rPr sz="1200" i="1" spc="4" dirty="0">
                <a:solidFill>
                  <a:schemeClr val="bg1"/>
                </a:solidFill>
                <a:latin typeface="Calibri"/>
                <a:cs typeface="Calibri"/>
              </a:rPr>
              <a:t>(Penn)</a:t>
            </a:r>
            <a:endParaRPr sz="1200" dirty="0">
              <a:solidFill>
                <a:schemeClr val="bg1"/>
              </a:solidFill>
              <a:latin typeface="Calibri"/>
              <a:cs typeface="Calibri"/>
            </a:endParaRPr>
          </a:p>
        </p:txBody>
      </p:sp>
      <p:sp>
        <p:nvSpPr>
          <p:cNvPr id="8" name="object 8"/>
          <p:cNvSpPr txBox="1"/>
          <p:nvPr/>
        </p:nvSpPr>
        <p:spPr>
          <a:xfrm>
            <a:off x="9601197" y="675861"/>
            <a:ext cx="2765727" cy="198810"/>
          </a:xfrm>
          <a:prstGeom prst="rect">
            <a:avLst/>
          </a:prstGeom>
        </p:spPr>
        <p:txBody>
          <a:bodyPr vert="horz" wrap="square" lIns="0" tIns="14007" rIns="0" bIns="0" rtlCol="0">
            <a:spAutoFit/>
          </a:bodyPr>
          <a:lstStyle/>
          <a:p>
            <a:pPr marL="11206" defTabSz="806867">
              <a:spcBef>
                <a:spcPts val="110"/>
              </a:spcBef>
            </a:pPr>
            <a:r>
              <a:rPr sz="1200" spc="9" dirty="0">
                <a:solidFill>
                  <a:schemeClr val="bg1"/>
                </a:solidFill>
                <a:latin typeface="Calibri"/>
                <a:cs typeface="Calibri"/>
              </a:rPr>
              <a:t>Grant support: </a:t>
            </a:r>
            <a:r>
              <a:rPr sz="1200" i="1" spc="9" dirty="0">
                <a:solidFill>
                  <a:schemeClr val="bg1"/>
                </a:solidFill>
                <a:latin typeface="Calibri"/>
                <a:cs typeface="Calibri"/>
              </a:rPr>
              <a:t>NIH</a:t>
            </a:r>
            <a:r>
              <a:rPr sz="1200" i="1" spc="-71" dirty="0">
                <a:solidFill>
                  <a:schemeClr val="bg1"/>
                </a:solidFill>
                <a:latin typeface="Calibri"/>
                <a:cs typeface="Calibri"/>
              </a:rPr>
              <a:t> </a:t>
            </a:r>
            <a:r>
              <a:rPr sz="1200" i="1" spc="9" dirty="0">
                <a:solidFill>
                  <a:schemeClr val="bg1"/>
                </a:solidFill>
                <a:latin typeface="Calibri"/>
                <a:cs typeface="Calibri"/>
              </a:rPr>
              <a:t>U01‐HL‐131053</a:t>
            </a:r>
            <a:endParaRPr sz="1200" dirty="0">
              <a:solidFill>
                <a:schemeClr val="bg1"/>
              </a:solidFill>
              <a:latin typeface="Calibri"/>
              <a:cs typeface="Calibri"/>
            </a:endParaRPr>
          </a:p>
        </p:txBody>
      </p:sp>
      <p:sp>
        <p:nvSpPr>
          <p:cNvPr id="9" name="object 9"/>
          <p:cNvSpPr/>
          <p:nvPr/>
        </p:nvSpPr>
        <p:spPr>
          <a:xfrm>
            <a:off x="230764" y="-43476"/>
            <a:ext cx="2611827" cy="354213"/>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0" name="object 10"/>
          <p:cNvSpPr txBox="1"/>
          <p:nvPr/>
        </p:nvSpPr>
        <p:spPr>
          <a:xfrm>
            <a:off x="373628" y="-22516"/>
            <a:ext cx="3817716" cy="235351"/>
          </a:xfrm>
          <a:prstGeom prst="rect">
            <a:avLst/>
          </a:prstGeom>
        </p:spPr>
        <p:txBody>
          <a:bodyPr vert="horz" wrap="square" lIns="0" tIns="11206" rIns="0" bIns="0" rtlCol="0">
            <a:spAutoFit/>
          </a:bodyPr>
          <a:lstStyle/>
          <a:p>
            <a:pPr marL="11206" defTabSz="806867">
              <a:spcBef>
                <a:spcPts val="88"/>
              </a:spcBef>
            </a:pPr>
            <a:r>
              <a:rPr sz="1456" b="1" spc="-4" dirty="0">
                <a:solidFill>
                  <a:prstClr val="black"/>
                </a:solidFill>
                <a:latin typeface="Calibri"/>
                <a:cs typeface="Calibri"/>
              </a:rPr>
              <a:t>Multiscale Analysis </a:t>
            </a:r>
            <a:r>
              <a:rPr sz="1456" b="1" dirty="0">
                <a:solidFill>
                  <a:prstClr val="black"/>
                </a:solidFill>
                <a:latin typeface="Calibri"/>
                <a:cs typeface="Calibri"/>
              </a:rPr>
              <a:t>of</a:t>
            </a:r>
            <a:r>
              <a:rPr sz="1456" b="1" spc="-35" dirty="0">
                <a:solidFill>
                  <a:prstClr val="black"/>
                </a:solidFill>
                <a:latin typeface="Calibri"/>
                <a:cs typeface="Calibri"/>
              </a:rPr>
              <a:t> </a:t>
            </a:r>
            <a:r>
              <a:rPr sz="1456" b="1" spc="-22" dirty="0">
                <a:solidFill>
                  <a:prstClr val="black"/>
                </a:solidFill>
                <a:latin typeface="Calibri"/>
                <a:cs typeface="Calibri"/>
              </a:rPr>
              <a:t>Trauma</a:t>
            </a:r>
            <a:endParaRPr sz="1456" dirty="0">
              <a:solidFill>
                <a:prstClr val="black"/>
              </a:solidFill>
              <a:latin typeface="Calibri"/>
              <a:cs typeface="Calibri"/>
            </a:endParaRPr>
          </a:p>
        </p:txBody>
      </p:sp>
      <p:sp>
        <p:nvSpPr>
          <p:cNvPr id="11" name="object 11"/>
          <p:cNvSpPr/>
          <p:nvPr/>
        </p:nvSpPr>
        <p:spPr>
          <a:xfrm>
            <a:off x="4153759" y="3493800"/>
            <a:ext cx="3931358" cy="1421472"/>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2" name="object 12"/>
          <p:cNvSpPr/>
          <p:nvPr/>
        </p:nvSpPr>
        <p:spPr>
          <a:xfrm>
            <a:off x="4026890" y="5000039"/>
            <a:ext cx="4222440" cy="1931344"/>
          </a:xfrm>
          <a:prstGeom prst="rect">
            <a:avLst/>
          </a:prstGeom>
          <a:blipFill>
            <a:blip r:embed="rId7"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9260114" y="4286251"/>
            <a:ext cx="2931886" cy="2571750"/>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4896961" y="-4846"/>
            <a:ext cx="4094639"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47625" y="81421"/>
            <a:ext cx="87915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Multiscale Modeling in Nanomedicine and Quantitative Systems Pharmacology</a:t>
            </a:r>
          </a:p>
        </p:txBody>
      </p:sp>
      <p:sp>
        <p:nvSpPr>
          <p:cNvPr id="8" name="TextBox 7">
            <a:extLst>
              <a:ext uri="{FF2B5EF4-FFF2-40B4-BE49-F238E27FC236}">
                <a16:creationId xmlns:a16="http://schemas.microsoft.com/office/drawing/2014/main" id="{E65498B5-74FA-4354-A9FA-523536215906}"/>
              </a:ext>
            </a:extLst>
          </p:cNvPr>
          <p:cNvSpPr txBox="1"/>
          <p:nvPr/>
        </p:nvSpPr>
        <p:spPr>
          <a:xfrm>
            <a:off x="9260114" y="5813981"/>
            <a:ext cx="29318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Radhakrishnan, UPenn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Eckmann, UPenn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Grant: NIBIB,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U01EB016027</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C7D79D5-4CE2-47B6-836E-C505384A5CE4}"/>
              </a:ext>
            </a:extLst>
          </p:cNvPr>
          <p:cNvSpPr txBox="1"/>
          <p:nvPr/>
        </p:nvSpPr>
        <p:spPr>
          <a:xfrm>
            <a:off x="19049" y="578751"/>
            <a:ext cx="9260115"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model.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Multiscale model for nanocarrier (NC) design, transport, and adhesion for vascular targeted drug delivery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model combines and bridges robust techniques of molecular simulations and enhanced sampling at the molecular scale with continuum hydrodynamics at the tissue and organ scale. Multiscale bridging is achieved through the use of novel algorithms based on stochastic transport equations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generalized Langevin equations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Brownian dynamics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field theory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dynamical density functional theory, thin shell elasticity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equilibrium statistical mechanics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Monte Carlo simulations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Model validated using in vitro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cellular constructs in flow</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 vivo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murine and equine systems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physical science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atomic force microscopy, quartz microbalance, ektacytometry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experiments at multiple scales.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Current design of nanocarriers utilizes empirical design approach through exhaustive experimentation often involving animals. The multiscale model offers a route to rational design and insight into mechanisms and can be used in streamlining animal experiments in the design of rigid and flexible nanocarriers for efficacious therapeutic delivery.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algorithms are implemented using best practices in software architecture in a heterogeneously coupled multiscale framework using process workflow management software, virtual environments, and pipeline for heterogeneous systems. They will be made available through private and general purpose cloud.</a:t>
            </a:r>
          </a:p>
        </p:txBody>
      </p:sp>
      <p:pic>
        <p:nvPicPr>
          <p:cNvPr id="10" name="Picture 9">
            <a:extLst>
              <a:ext uri="{FF2B5EF4-FFF2-40B4-BE49-F238E27FC236}">
                <a16:creationId xmlns:a16="http://schemas.microsoft.com/office/drawing/2014/main" id="{30C97E99-B429-4B39-BEC3-43A54222B506}"/>
              </a:ext>
            </a:extLst>
          </p:cNvPr>
          <p:cNvPicPr>
            <a:picLocks noChangeAspect="1"/>
          </p:cNvPicPr>
          <p:nvPr/>
        </p:nvPicPr>
        <p:blipFill>
          <a:blip r:embed="rId5"/>
          <a:stretch>
            <a:fillRect/>
          </a:stretch>
        </p:blipFill>
        <p:spPr>
          <a:xfrm>
            <a:off x="9260114" y="4287071"/>
            <a:ext cx="1341211" cy="1580296"/>
          </a:xfrm>
          <a:prstGeom prst="rect">
            <a:avLst/>
          </a:prstGeom>
        </p:spPr>
      </p:pic>
      <p:pic>
        <p:nvPicPr>
          <p:cNvPr id="13" name="Picture 12">
            <a:extLst>
              <a:ext uri="{FF2B5EF4-FFF2-40B4-BE49-F238E27FC236}">
                <a16:creationId xmlns:a16="http://schemas.microsoft.com/office/drawing/2014/main" id="{B889ADFB-C16E-44FB-A231-4BE4EC70D006}"/>
              </a:ext>
            </a:extLst>
          </p:cNvPr>
          <p:cNvPicPr>
            <a:picLocks noChangeAspect="1"/>
          </p:cNvPicPr>
          <p:nvPr/>
        </p:nvPicPr>
        <p:blipFill>
          <a:blip r:embed="rId6"/>
          <a:stretch>
            <a:fillRect/>
          </a:stretch>
        </p:blipFill>
        <p:spPr>
          <a:xfrm>
            <a:off x="10691812" y="4373800"/>
            <a:ext cx="1071563" cy="1440181"/>
          </a:xfrm>
          <a:prstGeom prst="rect">
            <a:avLst/>
          </a:prstGeom>
        </p:spPr>
      </p:pic>
      <p:pic>
        <p:nvPicPr>
          <p:cNvPr id="15" name="Picture 14">
            <a:extLst>
              <a:ext uri="{FF2B5EF4-FFF2-40B4-BE49-F238E27FC236}">
                <a16:creationId xmlns:a16="http://schemas.microsoft.com/office/drawing/2014/main" id="{10820713-DE71-4720-AFD9-21504755A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5672" y="37297"/>
            <a:ext cx="2768755" cy="825268"/>
          </a:xfrm>
          <a:prstGeom prst="rect">
            <a:avLst/>
          </a:prstGeom>
          <a:ln>
            <a:noFill/>
          </a:ln>
        </p:spPr>
      </p:pic>
      <p:pic>
        <p:nvPicPr>
          <p:cNvPr id="16" name="Picture 15">
            <a:extLst>
              <a:ext uri="{FF2B5EF4-FFF2-40B4-BE49-F238E27FC236}">
                <a16:creationId xmlns:a16="http://schemas.microsoft.com/office/drawing/2014/main" id="{5B5742DC-4BDE-4ED6-AB72-B9061FA0ADA0}"/>
              </a:ext>
            </a:extLst>
          </p:cNvPr>
          <p:cNvPicPr>
            <a:picLocks noChangeAspect="1"/>
          </p:cNvPicPr>
          <p:nvPr/>
        </p:nvPicPr>
        <p:blipFill rotWithShape="1">
          <a:blip r:embed="rId8"/>
          <a:srcRect b="55105"/>
          <a:stretch/>
        </p:blipFill>
        <p:spPr>
          <a:xfrm>
            <a:off x="9140843" y="1237683"/>
            <a:ext cx="1673531" cy="968021"/>
          </a:xfrm>
          <a:prstGeom prst="rect">
            <a:avLst/>
          </a:prstGeom>
          <a:ln>
            <a:noFill/>
          </a:ln>
        </p:spPr>
      </p:pic>
      <p:pic>
        <p:nvPicPr>
          <p:cNvPr id="18" name="Picture 17">
            <a:extLst>
              <a:ext uri="{FF2B5EF4-FFF2-40B4-BE49-F238E27FC236}">
                <a16:creationId xmlns:a16="http://schemas.microsoft.com/office/drawing/2014/main" id="{73D8F833-2945-40CF-A21E-96881EA93B0D}"/>
              </a:ext>
            </a:extLst>
          </p:cNvPr>
          <p:cNvPicPr>
            <a:picLocks noChangeAspect="1"/>
          </p:cNvPicPr>
          <p:nvPr/>
        </p:nvPicPr>
        <p:blipFill rotWithShape="1">
          <a:blip r:embed="rId8"/>
          <a:srcRect t="44895"/>
          <a:stretch/>
        </p:blipFill>
        <p:spPr>
          <a:xfrm>
            <a:off x="10782340" y="1242070"/>
            <a:ext cx="1363447" cy="968020"/>
          </a:xfrm>
          <a:prstGeom prst="rect">
            <a:avLst/>
          </a:prstGeom>
          <a:ln>
            <a:noFill/>
          </a:ln>
        </p:spPr>
      </p:pic>
      <p:pic>
        <p:nvPicPr>
          <p:cNvPr id="19" name="Picture 18">
            <a:extLst>
              <a:ext uri="{FF2B5EF4-FFF2-40B4-BE49-F238E27FC236}">
                <a16:creationId xmlns:a16="http://schemas.microsoft.com/office/drawing/2014/main" id="{3E6079F5-9555-451B-878D-F283559EE74E}"/>
              </a:ext>
            </a:extLst>
          </p:cNvPr>
          <p:cNvPicPr>
            <a:picLocks noChangeAspect="1"/>
          </p:cNvPicPr>
          <p:nvPr/>
        </p:nvPicPr>
        <p:blipFill>
          <a:blip r:embed="rId9"/>
          <a:stretch>
            <a:fillRect/>
          </a:stretch>
        </p:blipFill>
        <p:spPr>
          <a:xfrm>
            <a:off x="9254923" y="2653306"/>
            <a:ext cx="1370643" cy="1196534"/>
          </a:xfrm>
          <a:prstGeom prst="rect">
            <a:avLst/>
          </a:prstGeom>
        </p:spPr>
      </p:pic>
      <p:pic>
        <p:nvPicPr>
          <p:cNvPr id="2" name="Picture 1">
            <a:extLst>
              <a:ext uri="{FF2B5EF4-FFF2-40B4-BE49-F238E27FC236}">
                <a16:creationId xmlns:a16="http://schemas.microsoft.com/office/drawing/2014/main" id="{D1CA9273-7541-4765-8662-8C38FBCE9AD2}"/>
              </a:ext>
            </a:extLst>
          </p:cNvPr>
          <p:cNvPicPr>
            <a:picLocks noChangeAspect="1"/>
          </p:cNvPicPr>
          <p:nvPr/>
        </p:nvPicPr>
        <p:blipFill rotWithShape="1">
          <a:blip r:embed="rId10"/>
          <a:srcRect l="48762" t="1" r="9737" b="66014"/>
          <a:stretch/>
        </p:blipFill>
        <p:spPr>
          <a:xfrm>
            <a:off x="10782340" y="2464249"/>
            <a:ext cx="1363447" cy="1365289"/>
          </a:xfrm>
          <a:prstGeom prst="rect">
            <a:avLst/>
          </a:prstGeom>
        </p:spPr>
      </p:pic>
      <p:sp>
        <p:nvSpPr>
          <p:cNvPr id="3" name="TextBox 2">
            <a:extLst>
              <a:ext uri="{FF2B5EF4-FFF2-40B4-BE49-F238E27FC236}">
                <a16:creationId xmlns:a16="http://schemas.microsoft.com/office/drawing/2014/main" id="{5D695EB6-CD59-4854-AF61-B5366344EB2D}"/>
              </a:ext>
            </a:extLst>
          </p:cNvPr>
          <p:cNvSpPr txBox="1"/>
          <p:nvPr/>
        </p:nvSpPr>
        <p:spPr>
          <a:xfrm>
            <a:off x="9436528" y="703041"/>
            <a:ext cx="2391680"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Molecular scale models</a:t>
            </a:r>
          </a:p>
        </p:txBody>
      </p:sp>
      <p:sp>
        <p:nvSpPr>
          <p:cNvPr id="11" name="TextBox 10">
            <a:extLst>
              <a:ext uri="{FF2B5EF4-FFF2-40B4-BE49-F238E27FC236}">
                <a16:creationId xmlns:a16="http://schemas.microsoft.com/office/drawing/2014/main" id="{90C78890-8DC0-4A4A-B97B-4C5D9029258E}"/>
              </a:ext>
            </a:extLst>
          </p:cNvPr>
          <p:cNvSpPr txBox="1"/>
          <p:nvPr/>
        </p:nvSpPr>
        <p:spPr>
          <a:xfrm>
            <a:off x="9436528" y="2188317"/>
            <a:ext cx="49002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NC adhesion to live cells</a:t>
            </a:r>
          </a:p>
        </p:txBody>
      </p:sp>
      <p:sp>
        <p:nvSpPr>
          <p:cNvPr id="20" name="TextBox 19">
            <a:extLst>
              <a:ext uri="{FF2B5EF4-FFF2-40B4-BE49-F238E27FC236}">
                <a16:creationId xmlns:a16="http://schemas.microsoft.com/office/drawing/2014/main" id="{5722BD3A-CAC5-4CE1-9ACE-DAF861E50FE4}"/>
              </a:ext>
            </a:extLst>
          </p:cNvPr>
          <p:cNvSpPr txBox="1"/>
          <p:nvPr/>
        </p:nvSpPr>
        <p:spPr>
          <a:xfrm>
            <a:off x="9134581" y="3803673"/>
            <a:ext cx="16477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NC margination</a:t>
            </a:r>
          </a:p>
        </p:txBody>
      </p:sp>
      <p:sp>
        <p:nvSpPr>
          <p:cNvPr id="21" name="TextBox 20">
            <a:extLst>
              <a:ext uri="{FF2B5EF4-FFF2-40B4-BE49-F238E27FC236}">
                <a16:creationId xmlns:a16="http://schemas.microsoft.com/office/drawing/2014/main" id="{9C3A9120-85FD-4397-9E27-7F2089253DCC}"/>
              </a:ext>
            </a:extLst>
          </p:cNvPr>
          <p:cNvSpPr txBox="1"/>
          <p:nvPr/>
        </p:nvSpPr>
        <p:spPr>
          <a:xfrm>
            <a:off x="10672285" y="3810764"/>
            <a:ext cx="15915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vivo imaging</a:t>
            </a:r>
          </a:p>
        </p:txBody>
      </p:sp>
    </p:spTree>
    <p:extLst>
      <p:ext uri="{BB962C8B-B14F-4D97-AF65-F5344CB8AC3E}">
        <p14:creationId xmlns:p14="http://schemas.microsoft.com/office/powerpoint/2010/main" val="387733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3"/>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3"/>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3"/>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4896961" y="0"/>
            <a:ext cx="1970004"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153580" y="66032"/>
            <a:ext cx="65466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Multiscale modeling of the cocktail party problem</a:t>
            </a:r>
          </a:p>
        </p:txBody>
      </p:sp>
      <p:pic>
        <p:nvPicPr>
          <p:cNvPr id="2" name="Picture 1">
            <a:extLst>
              <a:ext uri="{FF2B5EF4-FFF2-40B4-BE49-F238E27FC236}">
                <a16:creationId xmlns:a16="http://schemas.microsoft.com/office/drawing/2014/main" id="{CB694750-B228-E548-A3F2-822BF80BDAB1}"/>
              </a:ext>
            </a:extLst>
          </p:cNvPr>
          <p:cNvPicPr>
            <a:picLocks noChangeAspect="1"/>
          </p:cNvPicPr>
          <p:nvPr/>
        </p:nvPicPr>
        <p:blipFill>
          <a:blip r:embed="rId4"/>
          <a:stretch>
            <a:fillRect/>
          </a:stretch>
        </p:blipFill>
        <p:spPr>
          <a:xfrm>
            <a:off x="7335363" y="-9016"/>
            <a:ext cx="4769834" cy="2279603"/>
          </a:xfrm>
          <a:prstGeom prst="rect">
            <a:avLst/>
          </a:prstGeom>
        </p:spPr>
      </p:pic>
      <p:sp>
        <p:nvSpPr>
          <p:cNvPr id="9" name="TextBox 8">
            <a:extLst>
              <a:ext uri="{FF2B5EF4-FFF2-40B4-BE49-F238E27FC236}">
                <a16:creationId xmlns:a16="http://schemas.microsoft.com/office/drawing/2014/main" id="{AC7D79D5-4CE2-47B6-836E-C505384A5CE4}"/>
              </a:ext>
            </a:extLst>
          </p:cNvPr>
          <p:cNvSpPr txBox="1"/>
          <p:nvPr/>
        </p:nvSpPr>
        <p:spPr>
          <a:xfrm>
            <a:off x="-2" y="712101"/>
            <a:ext cx="12192001" cy="6170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model: </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The project develops a dynamical system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Bayesian statistics to understand mechanisms of auditory scene analysis,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i.e. the brain’s ability to make sense of multitude of sounds that surround 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in everyday life. The model performs a hierarchical inference that encodes auditory scenes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over varying time scales; and mimics brain networks across multiple scales (from single neurons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to cross-loci interactions). Central to this system is the role of cognitive control particularly attentional and memory feedback that shape the sensory representation in the auditory system, via mechanisms of rapid neural plasticity.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The system investigates the role of neural plasticity, as a form of multiscale working memory. In addition, the hierarchical inference framework allows to examine the interplay of sensory and cognitive factors. The modeling effort is closely informed by experimental results both in human listeners and behaving animal model. Model predictions are validated against brain responses at multiple scales, from single neurons to multi-state brain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While the problem of auditory scene analysis is very much centered around sensory information (sounds that enter our ear), it invokes brain processes that extend beyond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sensory networks and invokes constructs of memory and attention. Understanding the role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these cognitive factors can shape how we understand hearing difficulties of special populations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(aging, hearing impaired) as well as how we build novel state-of-the-art sound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 : </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Computational simulations are provided as open platforms that can be used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Neuroscientists and audio technology engineers. All tools can be easily adopted as testbeds or front-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end for other systems with broad health and commercial applications focused on sound technologies.</a:t>
            </a:r>
            <a:endParaRPr kumimoji="0" lang="en-US" sz="19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5">
            <a:alphaModFix amt="85000"/>
          </a:blip>
          <a:srcRect l="33280" t="70782" r="40981" b="6720"/>
          <a:stretch/>
        </p:blipFill>
        <p:spPr>
          <a:xfrm>
            <a:off x="10106862" y="4810621"/>
            <a:ext cx="2085138" cy="2047379"/>
          </a:xfrm>
          <a:prstGeom prst="rect">
            <a:avLst/>
          </a:prstGeom>
        </p:spPr>
      </p:pic>
      <p:sp>
        <p:nvSpPr>
          <p:cNvPr id="13" name="Rectangle 12">
            <a:extLst>
              <a:ext uri="{FF2B5EF4-FFF2-40B4-BE49-F238E27FC236}">
                <a16:creationId xmlns:a16="http://schemas.microsoft.com/office/drawing/2014/main" id="{59F0A6CC-7CA4-6C42-BC42-C5DFDC3B60CC}"/>
              </a:ext>
            </a:extLst>
          </p:cNvPr>
          <p:cNvSpPr/>
          <p:nvPr/>
        </p:nvSpPr>
        <p:spPr>
          <a:xfrm>
            <a:off x="10273377" y="4849205"/>
            <a:ext cx="854207" cy="1154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DE9485-96BF-664D-BA36-7AE2D04ACF13}"/>
              </a:ext>
            </a:extLst>
          </p:cNvPr>
          <p:cNvPicPr>
            <a:picLocks noChangeAspect="1"/>
          </p:cNvPicPr>
          <p:nvPr/>
        </p:nvPicPr>
        <p:blipFill rotWithShape="1">
          <a:blip r:embed="rId6">
            <a:extLst>
              <a:ext uri="{28A0092B-C50C-407E-A947-70E740481C1C}">
                <a14:useLocalDpi xmlns:a14="http://schemas.microsoft.com/office/drawing/2010/main" val="0"/>
              </a:ext>
            </a:extLst>
          </a:blip>
          <a:srcRect t="1288" r="12761" b="17674"/>
          <a:stretch/>
        </p:blipFill>
        <p:spPr>
          <a:xfrm>
            <a:off x="10301953" y="4867773"/>
            <a:ext cx="791239" cy="1105192"/>
          </a:xfrm>
          <a:prstGeom prst="rect">
            <a:avLst/>
          </a:prstGeom>
        </p:spPr>
      </p:pic>
      <p:sp>
        <p:nvSpPr>
          <p:cNvPr id="11" name="TextBox 10">
            <a:extLst>
              <a:ext uri="{FF2B5EF4-FFF2-40B4-BE49-F238E27FC236}">
                <a16:creationId xmlns:a16="http://schemas.microsoft.com/office/drawing/2014/main" id="{BD50449D-F0A7-1A47-B22A-1E8E0CE1B62C}"/>
              </a:ext>
            </a:extLst>
          </p:cNvPr>
          <p:cNvSpPr txBox="1"/>
          <p:nvPr/>
        </p:nvSpPr>
        <p:spPr>
          <a:xfrm>
            <a:off x="10106862" y="5927755"/>
            <a:ext cx="115448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Mounya Elhilali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Johns Hopkins U.</a:t>
            </a:r>
          </a:p>
        </p:txBody>
      </p:sp>
      <p:sp>
        <p:nvSpPr>
          <p:cNvPr id="15" name="TextBox 14">
            <a:extLst>
              <a:ext uri="{FF2B5EF4-FFF2-40B4-BE49-F238E27FC236}">
                <a16:creationId xmlns:a16="http://schemas.microsoft.com/office/drawing/2014/main" id="{F2779D8C-E456-2442-AB61-90B2765A14C6}"/>
              </a:ext>
            </a:extLst>
          </p:cNvPr>
          <p:cNvSpPr txBox="1"/>
          <p:nvPr/>
        </p:nvSpPr>
        <p:spPr>
          <a:xfrm>
            <a:off x="11171727" y="5937596"/>
            <a:ext cx="1098378"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Shihab </a:t>
            </a:r>
            <a:r>
              <a:rPr kumimoji="0" 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Shamma</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U. Maryland</a:t>
            </a:r>
          </a:p>
        </p:txBody>
      </p:sp>
      <p:sp>
        <p:nvSpPr>
          <p:cNvPr id="16" name="TextBox 15">
            <a:extLst>
              <a:ext uri="{FF2B5EF4-FFF2-40B4-BE49-F238E27FC236}">
                <a16:creationId xmlns:a16="http://schemas.microsoft.com/office/drawing/2014/main" id="{7C59C0F3-29F9-5843-AD77-558C02FA6659}"/>
              </a:ext>
            </a:extLst>
          </p:cNvPr>
          <p:cNvSpPr txBox="1"/>
          <p:nvPr/>
        </p:nvSpPr>
        <p:spPr>
          <a:xfrm>
            <a:off x="10203441" y="6329827"/>
            <a:ext cx="19626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U01AG058532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National Institute on Aging  </a:t>
            </a: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9" name="Rectangle 18">
            <a:extLst>
              <a:ext uri="{FF2B5EF4-FFF2-40B4-BE49-F238E27FC236}">
                <a16:creationId xmlns:a16="http://schemas.microsoft.com/office/drawing/2014/main" id="{1B6DAB05-753C-5B4D-9A41-5E04F4B92764}"/>
              </a:ext>
            </a:extLst>
          </p:cNvPr>
          <p:cNvSpPr/>
          <p:nvPr/>
        </p:nvSpPr>
        <p:spPr>
          <a:xfrm>
            <a:off x="11258135" y="4849205"/>
            <a:ext cx="854207" cy="1154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0FE905F-106A-C446-AD69-C7972AD9C6EC}"/>
              </a:ext>
            </a:extLst>
          </p:cNvPr>
          <p:cNvPicPr>
            <a:picLocks noChangeAspect="1"/>
          </p:cNvPicPr>
          <p:nvPr/>
        </p:nvPicPr>
        <p:blipFill rotWithShape="1">
          <a:blip r:embed="rId7"/>
          <a:srcRect l="18390" r="8142" b="13717"/>
          <a:stretch/>
        </p:blipFill>
        <p:spPr>
          <a:xfrm>
            <a:off x="11289620" y="4867773"/>
            <a:ext cx="791239" cy="1105192"/>
          </a:xfrm>
          <a:prstGeom prst="rect">
            <a:avLst/>
          </a:prstGeom>
        </p:spPr>
      </p:pic>
    </p:spTree>
    <p:extLst>
      <p:ext uri="{BB962C8B-B14F-4D97-AF65-F5344CB8AC3E}">
        <p14:creationId xmlns:p14="http://schemas.microsoft.com/office/powerpoint/2010/main" val="2690391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9260114" y="5315051"/>
            <a:ext cx="2931886" cy="1542949"/>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3677760" y="-3"/>
            <a:ext cx="1219201" cy="541867"/>
          </a:xfrm>
          <a:prstGeom prst="rect">
            <a:avLst/>
          </a:prstGeom>
        </p:spPr>
      </p:pic>
      <p:sp>
        <p:nvSpPr>
          <p:cNvPr id="8" name="TextBox 7">
            <a:extLst>
              <a:ext uri="{FF2B5EF4-FFF2-40B4-BE49-F238E27FC236}">
                <a16:creationId xmlns:a16="http://schemas.microsoft.com/office/drawing/2014/main" id="{E65498B5-74FA-4354-A9FA-523536215906}"/>
              </a:ext>
            </a:extLst>
          </p:cNvPr>
          <p:cNvSpPr txBox="1"/>
          <p:nvPr/>
        </p:nvSpPr>
        <p:spPr>
          <a:xfrm>
            <a:off x="9260114" y="5248225"/>
            <a:ext cx="2931886"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MPI: Elana J Fertig,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Aleksander S. Popel,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Andrew J </a:t>
            </a:r>
            <a:r>
              <a:rPr kumimoji="0" lang="en-US" sz="1400" b="0" i="0" u="none" strike="noStrike" kern="1200" cap="none" spc="0" normalizeH="0" baseline="0" noProof="0" dirty="0" err="1">
                <a:ln>
                  <a:noFill/>
                </a:ln>
                <a:solidFill>
                  <a:prstClr val="white"/>
                </a:solidFill>
                <a:effectLst/>
                <a:uLnTx/>
                <a:uFillTx/>
                <a:latin typeface="Calibri"/>
                <a:ea typeface="+mn-ea"/>
                <a:cs typeface="+mn-cs"/>
              </a:rPr>
              <a:t>Ewald</a:t>
            </a:r>
            <a:r>
              <a:rPr kumimoji="0" lang="en-US" sz="1400" b="0" i="0" u="none" strike="noStrike" kern="1200" cap="none" spc="0" normalizeH="0" baseline="0" noProof="0" dirty="0">
                <a:ln>
                  <a:noFill/>
                </a:ln>
                <a:solidFill>
                  <a:prstClr val="white"/>
                </a:solidFill>
                <a:effectLst/>
                <a:uLnTx/>
                <a:uFillTx/>
                <a:latin typeface="Calibri"/>
                <a:ea typeface="+mn-ea"/>
                <a:cs typeface="+mn-cs"/>
              </a:rPr>
              <a:t>,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a:ea typeface="+mn-ea"/>
                <a:cs typeface="+mn-cs"/>
              </a:rPr>
              <a:t>Phuoc</a:t>
            </a:r>
            <a:r>
              <a:rPr kumimoji="0" lang="en-US" sz="1400" b="0" i="0" u="none" strike="noStrike" kern="1200" cap="none" spc="0" normalizeH="0" baseline="0" noProof="0" dirty="0">
                <a:ln>
                  <a:noFill/>
                </a:ln>
                <a:solidFill>
                  <a:prstClr val="white"/>
                </a:solidFill>
                <a:effectLst/>
                <a:uLnTx/>
                <a:uFillTx/>
                <a:latin typeface="Calibri"/>
                <a:ea typeface="+mn-ea"/>
                <a:cs typeface="+mn-cs"/>
              </a:rPr>
              <a:t> T Tran,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Johns Hopkins School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dirty="0">
                <a:ln>
                  <a:noFill/>
                </a:ln>
                <a:solidFill>
                  <a:prstClr val="white"/>
                </a:solidFill>
                <a:effectLst/>
                <a:uLnTx/>
                <a:uFillTx/>
                <a:latin typeface="Calibri"/>
                <a:ea typeface="+mn-ea"/>
                <a:cs typeface="+mn-cs"/>
              </a:rPr>
              <a:t>U01CA212007</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AC7D79D5-4CE2-47B6-836E-C505384A5CE4}"/>
              </a:ext>
            </a:extLst>
          </p:cNvPr>
          <p:cNvSpPr txBox="1"/>
          <p:nvPr/>
        </p:nvSpPr>
        <p:spPr>
          <a:xfrm>
            <a:off x="127671" y="5315051"/>
            <a:ext cx="86104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What is new inside? </a:t>
            </a:r>
            <a:r>
              <a:rPr kumimoji="0" lang="en-US" sz="2000" b="0" i="0" u="none" strike="noStrike" kern="1200" cap="none" spc="0" normalizeH="0" baseline="0" noProof="0" dirty="0">
                <a:ln>
                  <a:noFill/>
                </a:ln>
                <a:solidFill>
                  <a:prstClr val="black"/>
                </a:solidFill>
                <a:effectLst/>
                <a:uLnTx/>
                <a:uFillTx/>
                <a:latin typeface="Calibri"/>
                <a:ea typeface="+mn-ea"/>
                <a:cs typeface="+mn-cs"/>
              </a:rPr>
              <a:t>This project uses new computational techniques to incorporate intra- and intercellular signaling learned from bioinformatics analysis in innovative mathematical models spanning molecular, cellular, tumor, and organ scales. </a:t>
            </a:r>
          </a:p>
        </p:txBody>
      </p:sp>
      <p:pic>
        <p:nvPicPr>
          <p:cNvPr id="11" name="Picture 10">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4896961" y="-5"/>
            <a:ext cx="1219201" cy="541867"/>
          </a:xfrm>
          <a:prstGeom prst="rect">
            <a:avLst/>
          </a:prstGeom>
        </p:spPr>
      </p:pic>
      <p:pic>
        <p:nvPicPr>
          <p:cNvPr id="15" name="Picture 14">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6116162" y="0"/>
            <a:ext cx="1219201" cy="541867"/>
          </a:xfrm>
          <a:prstGeom prst="rect">
            <a:avLst/>
          </a:prstGeom>
        </p:spPr>
      </p:pic>
      <p:pic>
        <p:nvPicPr>
          <p:cNvPr id="16" name="Picture 15">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7335363" y="-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136000" y="70872"/>
            <a:ext cx="98924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Integrating Bioinformatics in Multiscale Models of Hepatocellular Carcinoma </a:t>
            </a:r>
            <a:r>
              <a:rPr kumimoji="0" lang="is-IS" sz="2000" b="1" i="0" u="none" strike="noStrike" kern="1200" cap="none" spc="0" normalizeH="0" baseline="0" noProof="0" dirty="0">
                <a:ln>
                  <a:noFill/>
                </a:ln>
                <a:solidFill>
                  <a:prstClr val="black"/>
                </a:solidFill>
                <a:effectLst/>
                <a:uLnTx/>
                <a:uFillTx/>
                <a:latin typeface="Calibri"/>
                <a:ea typeface="+mn-ea"/>
                <a:cs typeface="+mn-cs"/>
              </a:rPr>
              <a:t>U01CA212007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8921649" y="541861"/>
            <a:ext cx="3392271"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How will this change current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multiscale model will be the first to predict response for combination therapies for liver cancer, addressing the dire and unmet need to improve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End Users </a:t>
            </a:r>
            <a:r>
              <a:rPr kumimoji="0" lang="en-US" sz="1800" b="0" i="0" u="none" strike="noStrike" kern="1200" cap="none" spc="0" normalizeH="0" baseline="0" noProof="0" dirty="0">
                <a:ln>
                  <a:noFill/>
                </a:ln>
                <a:solidFill>
                  <a:prstClr val="black"/>
                </a:solidFill>
                <a:effectLst/>
                <a:uLnTx/>
                <a:uFillTx/>
                <a:latin typeface="Calibri"/>
                <a:ea typeface="+mn-ea"/>
                <a:cs typeface="+mn-cs"/>
              </a:rPr>
              <a:t> Researchers investigating new immuno-, targeted and combination therapies can use our platform to run virtual clinical trials and test new hypotheses through computer simulations.</a:t>
            </a:r>
            <a:endParaRPr kumimoji="0" lang="en-US" sz="18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375F300-33B5-624A-91AC-DED549B2D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274" y="717030"/>
            <a:ext cx="5525603" cy="4527136"/>
          </a:xfrm>
          <a:prstGeom prst="rect">
            <a:avLst/>
          </a:prstGeom>
        </p:spPr>
      </p:pic>
      <p:sp>
        <p:nvSpPr>
          <p:cNvPr id="17" name="TextBox 16">
            <a:extLst>
              <a:ext uri="{FF2B5EF4-FFF2-40B4-BE49-F238E27FC236}">
                <a16:creationId xmlns:a16="http://schemas.microsoft.com/office/drawing/2014/main" id="{5FC0D4F3-3DD8-7B4E-8936-EB6CA58859B0}"/>
              </a:ext>
            </a:extLst>
          </p:cNvPr>
          <p:cNvSpPr txBox="1"/>
          <p:nvPr/>
        </p:nvSpPr>
        <p:spPr>
          <a:xfrm>
            <a:off x="136000" y="894981"/>
            <a:ext cx="3136277"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The model  </a:t>
            </a:r>
            <a:r>
              <a:rPr kumimoji="0" lang="en-US" sz="2000" b="0" i="0" u="none" strike="noStrike" kern="1200" cap="none" spc="0" normalizeH="0" baseline="0" noProof="0" dirty="0">
                <a:ln>
                  <a:noFill/>
                </a:ln>
                <a:solidFill>
                  <a:prstClr val="black"/>
                </a:solidFill>
                <a:effectLst/>
                <a:uLnTx/>
                <a:uFillTx/>
                <a:latin typeface="Calibri"/>
                <a:ea typeface="+mn-ea"/>
                <a:cs typeface="+mn-cs"/>
              </a:rPr>
              <a:t>A hybrid Quantitative Systems Pharmacology (QSP) model informed by the bioinformatically processed high-throughput molecular data, in-vitro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organoids</a:t>
            </a:r>
            <a:r>
              <a:rPr kumimoji="0" lang="en-US" sz="2000" b="0" i="0" u="none" strike="noStrike" kern="1200" cap="none" spc="0" normalizeH="0" baseline="0" noProof="0" dirty="0">
                <a:ln>
                  <a:noFill/>
                </a:ln>
                <a:solidFill>
                  <a:prstClr val="black"/>
                </a:solidFill>
                <a:effectLst/>
                <a:uLnTx/>
                <a:uFillTx/>
                <a:latin typeface="Calibri"/>
                <a:ea typeface="+mn-ea"/>
                <a:cs typeface="+mn-cs"/>
              </a:rPr>
              <a:t>, animal models, and clinical data to predict the outcome of immuno- and targeted therapies in hepatocellular carcinoma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356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977038" y="523113"/>
            <a:ext cx="2198622" cy="1844931"/>
          </a:xfrm>
          <a:prstGeom prst="rect">
            <a:avLst/>
          </a:prstGeom>
        </p:spPr>
      </p:pic>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4"/>
          <a:srcRect l="33280" t="70782" r="40981" b="6720"/>
          <a:stretch/>
        </p:blipFill>
        <p:spPr>
          <a:xfrm>
            <a:off x="9260114" y="5315051"/>
            <a:ext cx="2931886" cy="1542949"/>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5"/>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5"/>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5"/>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5"/>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5"/>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103124" y="-87856"/>
            <a:ext cx="62976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Spatiotemporal Multiscale Model for  Cardio-Pulmonary Hemodynamics and Growth and Remodeling</a:t>
            </a:r>
          </a:p>
        </p:txBody>
      </p:sp>
      <p:sp>
        <p:nvSpPr>
          <p:cNvPr id="8" name="TextBox 7">
            <a:extLst>
              <a:ext uri="{FF2B5EF4-FFF2-40B4-BE49-F238E27FC236}">
                <a16:creationId xmlns:a16="http://schemas.microsoft.com/office/drawing/2014/main" id="{E65498B5-74FA-4354-A9FA-523536215906}"/>
              </a:ext>
            </a:extLst>
          </p:cNvPr>
          <p:cNvSpPr txBox="1"/>
          <p:nvPr/>
        </p:nvSpPr>
        <p:spPr>
          <a:xfrm>
            <a:off x="9233610" y="6317144"/>
            <a:ext cx="30511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C.A.Figueroa</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S.Baek</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A.L.Dorfman</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Grant NIBIB: U01 HL 135842</a:t>
            </a:r>
          </a:p>
        </p:txBody>
      </p:sp>
      <p:sp>
        <p:nvSpPr>
          <p:cNvPr id="9" name="TextBox 8">
            <a:extLst>
              <a:ext uri="{FF2B5EF4-FFF2-40B4-BE49-F238E27FC236}">
                <a16:creationId xmlns:a16="http://schemas.microsoft.com/office/drawing/2014/main" id="{AC7D79D5-4CE2-47B6-836E-C505384A5CE4}"/>
              </a:ext>
            </a:extLst>
          </p:cNvPr>
          <p:cNvSpPr txBox="1"/>
          <p:nvPr/>
        </p:nvSpPr>
        <p:spPr>
          <a:xfrm>
            <a:off x="47335" y="552162"/>
            <a:ext cx="992970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The model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main purpose of the model is to describe biomechanics of the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Pulmonary Arterial Hypertension (PAH) progression. We are developing the spatiotemporal multiscale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model of the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cardio-pulmonary system (with small, large vasculature and the heart) that accounts for both hemodynamics and tissue  growth and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remodeling</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(G&amp;R) using longitudinal clinical human data.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computational hemodynamics and vessels/heart wall mechanics is implemented with the Coupled Momentum Method (FEM-based FSI) and FEM, respectively. The G&amp;R for vessels walls is described by the constrained mixture theory while for the heart by the growth-tensor. The Fluid-Solid-Growth (FSG) model is described by the temporal multiscale based on time scales separations and linear approximations. The </a:t>
            </a:r>
          </a:p>
        </p:txBody>
      </p:sp>
      <p:pic>
        <p:nvPicPr>
          <p:cNvPr id="11"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2185" y="5377231"/>
            <a:ext cx="711661" cy="979246"/>
          </a:xfrm>
          <a:prstGeom prst="rect">
            <a:avLst/>
          </a:prstGeom>
        </p:spPr>
      </p:pic>
      <p:pic>
        <p:nvPicPr>
          <p:cNvPr id="13" name="Picture 12"/>
          <p:cNvPicPr>
            <a:picLocks noChangeAspect="1"/>
          </p:cNvPicPr>
          <p:nvPr/>
        </p:nvPicPr>
        <p:blipFill>
          <a:blip r:embed="rId7"/>
          <a:stretch>
            <a:fillRect/>
          </a:stretch>
        </p:blipFill>
        <p:spPr>
          <a:xfrm>
            <a:off x="10459366" y="5371066"/>
            <a:ext cx="692134" cy="985411"/>
          </a:xfrm>
          <a:prstGeom prst="rect">
            <a:avLst/>
          </a:prstGeom>
        </p:spPr>
      </p:pic>
      <p:pic>
        <p:nvPicPr>
          <p:cNvPr id="1026" name="Picture 2" descr="https://bloodflow.engin.umich.edu/wp-content/uploads/sites/165/2015/01/figueroc.png"/>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447439" y="5380314"/>
            <a:ext cx="782107" cy="9761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8812603" y="2665482"/>
            <a:ext cx="3293525" cy="2071882"/>
          </a:xfrm>
          <a:prstGeom prst="rect">
            <a:avLst/>
          </a:prstGeom>
        </p:spPr>
      </p:pic>
      <p:sp>
        <p:nvSpPr>
          <p:cNvPr id="18" name="TextBox 17">
            <a:extLst>
              <a:ext uri="{FF2B5EF4-FFF2-40B4-BE49-F238E27FC236}">
                <a16:creationId xmlns:a16="http://schemas.microsoft.com/office/drawing/2014/main" id="{AC7D79D5-4CE2-47B6-836E-C505384A5CE4}"/>
              </a:ext>
            </a:extLst>
          </p:cNvPr>
          <p:cNvSpPr txBox="1"/>
          <p:nvPr/>
        </p:nvSpPr>
        <p:spPr>
          <a:xfrm>
            <a:off x="103124" y="2844538"/>
            <a:ext cx="888935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Temporal multiscale framework for the FSG model that couples short-time hemodynamics with slow-time G&amp;R of vessels walls in the small pulmonary arterial tree.</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Homeostatic optimization of the hemodynamics and wall mechanics parameters accounting for the wall metabolic cost to determine a hemostatic baseline in the arterial tree.</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Uncertainty quantification for multi-fidelity models based on statistics and the co-</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kringing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estimator.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This model will interconnect the hemodynamics factors with considerations of G&amp;R observed in pulmonary vessels and right ventricle during progression of PAH. The computational framework will be used for patient-specific modeling and will help in analyzing a biomechanical response of the cardio-pulmonary system to potentially new medical treatments (e.g. vasodilatory agents).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End Users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End product is the computational tool to assist biomechanical engineers, medical scientists and clinicians to investigate the role of hemodynamics and G&amp;R in PAH. The modeling expertize will be required for an engineer as well as a close collaboration with clinicians.</a:t>
            </a:r>
          </a:p>
        </p:txBody>
      </p:sp>
    </p:spTree>
    <p:extLst>
      <p:ext uri="{BB962C8B-B14F-4D97-AF65-F5344CB8AC3E}">
        <p14:creationId xmlns:p14="http://schemas.microsoft.com/office/powerpoint/2010/main" val="1033643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5498B5-74FA-4354-A9FA-523536215906}"/>
              </a:ext>
            </a:extLst>
          </p:cNvPr>
          <p:cNvSpPr txBox="1"/>
          <p:nvPr/>
        </p:nvSpPr>
        <p:spPr>
          <a:xfrm>
            <a:off x="8217870" y="6223056"/>
            <a:ext cx="3974130" cy="646331"/>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James Glazier, James Klaunig, Ken Dunn;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Indiana University, Grant: GM111243</a:t>
            </a:r>
          </a:p>
        </p:txBody>
      </p:sp>
      <p:sp>
        <p:nvSpPr>
          <p:cNvPr id="9" name="TextBox 8">
            <a:extLst>
              <a:ext uri="{FF2B5EF4-FFF2-40B4-BE49-F238E27FC236}">
                <a16:creationId xmlns:a16="http://schemas.microsoft.com/office/drawing/2014/main" id="{AC7D79D5-4CE2-47B6-836E-C505384A5CE4}"/>
              </a:ext>
            </a:extLst>
          </p:cNvPr>
          <p:cNvSpPr txBox="1"/>
          <p:nvPr/>
        </p:nvSpPr>
        <p:spPr>
          <a:xfrm>
            <a:off x="175455" y="444741"/>
            <a:ext cx="12016545"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model: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liver is a frequent site of toxicity caused by drugs and environmental pollutants. We have previously developed a multiscale model of xenobiotic metabolism that allows us to couple coarse clinical measurements, such as blood levels of a toxicant or markers of liver damage, to a detailed liver model including the microvasculature and metabolic pathways. To calibrate this model we have collected detailed serum profiles, tissue histology and intravital microscopy data of the blood flow within the liver of a live animal.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Our intravital studies provided the first direct measurement of blood flow though the liver of a living animal after treatment with a typical liver toxin (Acetaminophen, APAP). In addition, we have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longitudinal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data across the key time window of APAP induced liver toxicity.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Our data and models provide insights into the relationship between clinical markers of liver damage (e.g., serum markers) and the changes in blood flow and cell damage. Changes in liver blood flow have long been recognized as key responses but the details at the microvasculature scale have been unknown.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End Users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can couple these new flow models to previous models (such as our multiscale standards based liver model) to explain and predict the patterns of liver damage caused by liver toxicants.</a:t>
            </a:r>
            <a:endPar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9B81F7-3220-4822-93BA-9AB368C34FBD}"/>
              </a:ext>
            </a:extLst>
          </p:cNvPr>
          <p:cNvSpPr txBox="1"/>
          <p:nvPr/>
        </p:nvSpPr>
        <p:spPr>
          <a:xfrm>
            <a:off x="0" y="12549"/>
            <a:ext cx="12192000" cy="461665"/>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Development of a Multiscale Mechanistic Simulation of Acetaminophen Induced Liver Damage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011B6E59-7AE3-42B9-B449-365D949E82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689" t="394" b="51638"/>
          <a:stretch/>
        </p:blipFill>
        <p:spPr>
          <a:xfrm>
            <a:off x="634412" y="4089073"/>
            <a:ext cx="1901670" cy="1854278"/>
          </a:xfrm>
          <a:prstGeom prst="rect">
            <a:avLst/>
          </a:prstGeom>
        </p:spPr>
      </p:pic>
      <p:sp>
        <p:nvSpPr>
          <p:cNvPr id="34" name="Text Box 4">
            <a:extLst>
              <a:ext uri="{FF2B5EF4-FFF2-40B4-BE49-F238E27FC236}">
                <a16:creationId xmlns:a16="http://schemas.microsoft.com/office/drawing/2014/main" id="{16CEF487-1230-497F-A281-52B13C40236D}"/>
              </a:ext>
            </a:extLst>
          </p:cNvPr>
          <p:cNvSpPr txBox="1"/>
          <p:nvPr/>
        </p:nvSpPr>
        <p:spPr>
          <a:xfrm>
            <a:off x="82467" y="5943807"/>
            <a:ext cx="2946270" cy="846386"/>
          </a:xfrm>
          <a:prstGeom prst="rect">
            <a:avLst/>
          </a:prstGeom>
          <a:solidFill>
            <a:prstClr val="white"/>
          </a:solidFill>
          <a:ln w="19050">
            <a:noFill/>
          </a:ln>
          <a:effectLst/>
        </p:spPr>
        <p:txBody>
          <a:bodyPr rot="0" spcFirstLastPara="0" vert="horz" wrap="square" lIns="9144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400"/>
              </a:spcBef>
              <a:spcAft>
                <a:spcPts val="400"/>
              </a:spcAft>
              <a:buClrTx/>
              <a:buSzTx/>
              <a:buFontTx/>
              <a:buNone/>
              <a:tabLst>
                <a:tab pos="182880" algn="l"/>
              </a:tabLst>
              <a:defRPr/>
            </a:pP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Intravital microscopy of liver injury. </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Multiphoton fluorescence images of the liver in a living mouse after IP injection of 250 mg/kg APAP. Individual red blood cells are visible and the blue areas are focal lesions. This is a still from a video. </a:t>
            </a:r>
          </a:p>
        </p:txBody>
      </p:sp>
      <p:sp>
        <p:nvSpPr>
          <p:cNvPr id="32" name="Text Box 2">
            <a:extLst>
              <a:ext uri="{FF2B5EF4-FFF2-40B4-BE49-F238E27FC236}">
                <a16:creationId xmlns:a16="http://schemas.microsoft.com/office/drawing/2014/main" id="{98E15C74-DCE1-401B-AE43-85AD9F9EA784}"/>
              </a:ext>
            </a:extLst>
          </p:cNvPr>
          <p:cNvSpPr txBox="1">
            <a:spLocks noChangeArrowheads="1"/>
          </p:cNvSpPr>
          <p:nvPr/>
        </p:nvSpPr>
        <p:spPr bwMode="auto">
          <a:xfrm>
            <a:off x="9427105" y="573077"/>
            <a:ext cx="294842" cy="306044"/>
          </a:xfrm>
          <a:prstGeom prst="rect">
            <a:avLst/>
          </a:prstGeom>
          <a:noFill/>
          <a:ln w="9525">
            <a:noFill/>
            <a:miter lim="800000"/>
            <a:headEnd/>
            <a:tailEnd/>
          </a:ln>
        </p:spPr>
        <p:txBody>
          <a:bodyPr rot="0" vert="horz" wrap="square" lIns="91440" tIns="45720" rIns="91440" bIns="45720" anchor="t" anchorCtr="0">
            <a:spAutoFit/>
          </a:bodyPr>
          <a:lstStyle/>
          <a:p>
            <a:pPr marL="0" marR="0" lvl="0" indent="182880" algn="l" defTabSz="914400" rtl="0" eaLnBrk="1" fontAlgn="auto" latinLnBrk="0" hangingPunct="1">
              <a:lnSpc>
                <a:spcPct val="100000"/>
              </a:lnSpc>
              <a:spcBef>
                <a:spcPts val="0"/>
              </a:spcBef>
              <a:spcAft>
                <a:spcPts val="0"/>
              </a:spcAft>
              <a:buClrTx/>
              <a:buSzTx/>
              <a:buFontTx/>
              <a:buNone/>
              <a:tabLst>
                <a:tab pos="182880" algn="l"/>
              </a:tabLst>
              <a:defRPr/>
            </a:pPr>
            <a:r>
              <a:rPr kumimoji="0" lang="en-US" sz="1400" b="0" i="0" u="none" strike="noStrike" kern="1200" cap="none" spc="0" normalizeH="0" baseline="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B</a:t>
            </a:r>
            <a:endParaRPr kumimoji="0" lang="en-US" sz="1100" b="0" i="0" u="none" strike="noStrike" kern="1200" cap="none" spc="0" normalizeH="0" baseline="0" noProof="0">
              <a:ln>
                <a:noFill/>
              </a:ln>
              <a:solidFill>
                <a:srgbClr val="000000"/>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sp>
        <p:nvSpPr>
          <p:cNvPr id="39" name="Text Box 13">
            <a:extLst>
              <a:ext uri="{FF2B5EF4-FFF2-40B4-BE49-F238E27FC236}">
                <a16:creationId xmlns:a16="http://schemas.microsoft.com/office/drawing/2014/main" id="{E7586DE2-B29F-4E5E-8256-6BE2618DF3A9}"/>
              </a:ext>
            </a:extLst>
          </p:cNvPr>
          <p:cNvSpPr txBox="1"/>
          <p:nvPr/>
        </p:nvSpPr>
        <p:spPr>
          <a:xfrm>
            <a:off x="3460581" y="5943807"/>
            <a:ext cx="2946270" cy="846386"/>
          </a:xfrm>
          <a:prstGeom prst="rect">
            <a:avLst/>
          </a:prstGeom>
          <a:solidFill>
            <a:prstClr val="white"/>
          </a:solidFill>
          <a:ln w="19050">
            <a:noFill/>
          </a:ln>
          <a:effectLst/>
        </p:spPr>
        <p:txBody>
          <a:bodyPr rot="0" spcFirstLastPara="0" vert="horz" wrap="square" lIns="9144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400"/>
              </a:spcBef>
              <a:spcAft>
                <a:spcPts val="400"/>
              </a:spcAft>
              <a:buClrTx/>
              <a:buSzTx/>
              <a:buFontTx/>
              <a:buNone/>
              <a:tabLst>
                <a:tab pos="182880" algn="l"/>
              </a:tabLst>
              <a:defRPr/>
            </a:pP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Automated measures of microvascular flow in the liver of a living mouse.</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Nearly instantaneous measurements of micro-vascular flow can be obtained from cross-correlation analysis of video micrographs collected at 100 frames per second.</a:t>
            </a:r>
          </a:p>
        </p:txBody>
      </p:sp>
      <p:pic>
        <p:nvPicPr>
          <p:cNvPr id="43" name="Picture 7" descr="C:\Users\James Sluka\Desktop\Biocomplexity\Travel\IMAG-MSM meetings\IMAG-MSM meeting 2017\Poster\From Xiao\b-300dpi-flow-20160824.png">
            <a:extLst>
              <a:ext uri="{FF2B5EF4-FFF2-40B4-BE49-F238E27FC236}">
                <a16:creationId xmlns:a16="http://schemas.microsoft.com/office/drawing/2014/main" id="{971614A6-7B57-4695-8B49-AE92266BD39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154" r="43554"/>
          <a:stretch/>
        </p:blipFill>
        <p:spPr bwMode="auto">
          <a:xfrm>
            <a:off x="9015515" y="3838202"/>
            <a:ext cx="2465648" cy="22233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5A22CF-6DFA-4000-97BA-5B7C25C659D9}"/>
              </a:ext>
            </a:extLst>
          </p:cNvPr>
          <p:cNvSpPr txBox="1"/>
          <p:nvPr/>
        </p:nvSpPr>
        <p:spPr>
          <a:xfrm>
            <a:off x="6820879" y="5943807"/>
            <a:ext cx="5261361" cy="430887"/>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Calculated flow velocities</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(right) within a virtual sinusoid network (left). Color bar is velocities in um/s.  </a:t>
            </a:r>
          </a:p>
        </p:txBody>
      </p:sp>
      <p:grpSp>
        <p:nvGrpSpPr>
          <p:cNvPr id="5" name="Group 4">
            <a:extLst>
              <a:ext uri="{FF2B5EF4-FFF2-40B4-BE49-F238E27FC236}">
                <a16:creationId xmlns:a16="http://schemas.microsoft.com/office/drawing/2014/main" id="{2DE111F9-4B4B-4D69-83CE-201EA4F95082}"/>
              </a:ext>
            </a:extLst>
          </p:cNvPr>
          <p:cNvGrpSpPr/>
          <p:nvPr/>
        </p:nvGrpSpPr>
        <p:grpSpPr>
          <a:xfrm>
            <a:off x="6854668" y="4089073"/>
            <a:ext cx="2160381" cy="1768113"/>
            <a:chOff x="6349894" y="7300580"/>
            <a:chExt cx="2184505" cy="1787857"/>
          </a:xfrm>
        </p:grpSpPr>
        <p:pic>
          <p:nvPicPr>
            <p:cNvPr id="27" name="Picture 2" descr="C:\Users\James Sluka\Desktop\Biocomplexity\Travel\IMAG-MSM meetings\IMAG-MSM meeting 2017\Poster\From Xiao\b-300dpi-our-model-20160824.png">
              <a:extLst>
                <a:ext uri="{FF2B5EF4-FFF2-40B4-BE49-F238E27FC236}">
                  <a16:creationId xmlns:a16="http://schemas.microsoft.com/office/drawing/2014/main" id="{12C83A8A-80AB-4219-8BEE-4283E5A7C0C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487" t="5309" r="32574" b="66191"/>
            <a:stretch/>
          </p:blipFill>
          <p:spPr bwMode="auto">
            <a:xfrm>
              <a:off x="6349894" y="7300580"/>
              <a:ext cx="2184505" cy="17878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A23204D-102C-4060-97EB-2A7F44B6D53F}"/>
                </a:ext>
              </a:extLst>
            </p:cNvPr>
            <p:cNvSpPr/>
            <p:nvPr/>
          </p:nvSpPr>
          <p:spPr>
            <a:xfrm>
              <a:off x="8324850" y="7653671"/>
              <a:ext cx="209549" cy="30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0978FF2-0AA5-4B34-AE99-B60EA4683F38}"/>
              </a:ext>
            </a:extLst>
          </p:cNvPr>
          <p:cNvPicPr>
            <a:picLocks noChangeAspect="1"/>
          </p:cNvPicPr>
          <p:nvPr/>
        </p:nvPicPr>
        <p:blipFill>
          <a:blip r:embed="rId6"/>
          <a:stretch>
            <a:fillRect/>
          </a:stretch>
        </p:blipFill>
        <p:spPr>
          <a:xfrm>
            <a:off x="3985948" y="4050600"/>
            <a:ext cx="1748032" cy="1891288"/>
          </a:xfrm>
          <a:prstGeom prst="rect">
            <a:avLst/>
          </a:prstGeom>
        </p:spPr>
      </p:pic>
    </p:spTree>
    <p:extLst>
      <p:ext uri="{BB962C8B-B14F-4D97-AF65-F5344CB8AC3E}">
        <p14:creationId xmlns:p14="http://schemas.microsoft.com/office/powerpoint/2010/main" val="2874808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o_mv_vec_field0000">
            <a:hlinkClick r:id="" action="ppaction://media"/>
            <a:extLst>
              <a:ext uri="{FF2B5EF4-FFF2-40B4-BE49-F238E27FC236}">
                <a16:creationId xmlns:a16="http://schemas.microsoft.com/office/drawing/2014/main" id="{930B6D48-D01C-2E4C-B9FE-CF904077ED4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59904" y="2133471"/>
            <a:ext cx="3359775" cy="3079615"/>
          </a:xfrm>
          <a:prstGeom prst="rect">
            <a:avLst/>
          </a:prstGeom>
        </p:spPr>
      </p:pic>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8"/>
          <a:srcRect l="33280" t="70782" r="40981" b="6720"/>
          <a:stretch/>
        </p:blipFill>
        <p:spPr>
          <a:xfrm>
            <a:off x="9260114" y="5315051"/>
            <a:ext cx="2931886" cy="1542949"/>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9"/>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9"/>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9"/>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9"/>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9"/>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158874" y="81022"/>
            <a:ext cx="58203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Multiscale modeling of clotting risk in atrial fibrillation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5498B5-74FA-4354-A9FA-523536215906}"/>
              </a:ext>
            </a:extLst>
          </p:cNvPr>
          <p:cNvSpPr txBox="1"/>
          <p:nvPr/>
        </p:nvSpPr>
        <p:spPr>
          <a:xfrm>
            <a:off x="9260114" y="5490131"/>
            <a:ext cx="293188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Boyce Griffith – UNC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Craig Henriquez – Duke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Aaron Fogelson – Utah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NIH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U01HL143336</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C7D79D5-4CE2-47B6-836E-C505384A5CE4}"/>
              </a:ext>
            </a:extLst>
          </p:cNvPr>
          <p:cNvSpPr txBox="1"/>
          <p:nvPr/>
        </p:nvSpPr>
        <p:spPr>
          <a:xfrm>
            <a:off x="0" y="712101"/>
            <a:ext cx="10261600"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model: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We are developing multiscale models of the heart that describe clotting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patients with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atrial fibrillation (AF</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which is the most common sustained</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arrhythmia in the US and associated with elevated clotting risk. These models will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integrate electro-mechanical coupling,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fluid-structure interaction (FSI)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thrombogenesis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will be parameterized and validated using clinical data.</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Prior models of blood flow in AF have focused on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computational</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fluid dynamics (CFD)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approaches, which prescribe the motion of the heart wall, or</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treat it as a stationary boundary. We are developing the first FSI models of AF. Adding</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electro-mechanical coupling will enable predictions of the impact on flows of</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electrophysiological interventions such as catheter ablation therapy for AF.</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Current clinical indices for assessing clotting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risk in AF classify most patients as being at intermediate risk, possibly resulting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overuse of anticoagulants in AF patients. We aim to provide a mechanistic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description of clotting in AF that can inform improved metrics and indices.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We are developing a comprehensive modeling platform that will be</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applicable to a range of use cases in cardiac modeling and simulation.</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output3-1118">
            <a:hlinkClick r:id="" action="ppaction://media"/>
            <a:extLst>
              <a:ext uri="{FF2B5EF4-FFF2-40B4-BE49-F238E27FC236}">
                <a16:creationId xmlns:a16="http://schemas.microsoft.com/office/drawing/2014/main" id="{A45A4A28-3BE2-F748-AB5A-45C12BD626AA}"/>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9000289" y="-4846"/>
            <a:ext cx="3219390" cy="2370103"/>
          </a:xfrm>
          <a:prstGeom prst="rect">
            <a:avLst/>
          </a:prstGeom>
        </p:spPr>
      </p:pic>
    </p:spTree>
    <p:extLst>
      <p:ext uri="{BB962C8B-B14F-4D97-AF65-F5344CB8AC3E}">
        <p14:creationId xmlns:p14="http://schemas.microsoft.com/office/powerpoint/2010/main" val="151452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9260114" y="5315051"/>
            <a:ext cx="2931886" cy="1542949"/>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157720" y="66032"/>
            <a:ext cx="58891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Validated Multi-Scale Model of Ischemic Heart Failure</a:t>
            </a:r>
          </a:p>
        </p:txBody>
      </p:sp>
      <p:sp>
        <p:nvSpPr>
          <p:cNvPr id="8" name="TextBox 7">
            <a:extLst>
              <a:ext uri="{FF2B5EF4-FFF2-40B4-BE49-F238E27FC236}">
                <a16:creationId xmlns:a16="http://schemas.microsoft.com/office/drawing/2014/main" id="{E65498B5-74FA-4354-A9FA-523536215906}"/>
              </a:ext>
            </a:extLst>
          </p:cNvPr>
          <p:cNvSpPr txBox="1"/>
          <p:nvPr/>
        </p:nvSpPr>
        <p:spPr>
          <a:xfrm>
            <a:off x="9260114" y="5490131"/>
            <a:ext cx="293188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JM Guccione &amp; GS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Kassab</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UCSF, Cal Med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innov</a:t>
            </a:r>
            <a:r>
              <a:rPr kumimoji="0" lang="en-US" sz="2000" b="0" i="0" u="none" strike="noStrike" kern="1200" cap="none" spc="0" normalizeH="0" baseline="0" noProof="0" dirty="0">
                <a:ln>
                  <a:noFill/>
                </a:ln>
                <a:solidFill>
                  <a:prstClr val="black"/>
                </a:solidFill>
                <a:effectLst/>
                <a:uLnTx/>
                <a:uFillTx/>
                <a:latin typeface="Calibri"/>
                <a:ea typeface="+mn-ea"/>
                <a:cs typeface="+mn-cs"/>
              </a:rPr>
              <a:t>. Inst.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Grant support:  Agency,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NIBIB U01HL119578</a:t>
            </a:r>
          </a:p>
        </p:txBody>
      </p:sp>
      <p:sp>
        <p:nvSpPr>
          <p:cNvPr id="9" name="TextBox 8">
            <a:extLst>
              <a:ext uri="{FF2B5EF4-FFF2-40B4-BE49-F238E27FC236}">
                <a16:creationId xmlns:a16="http://schemas.microsoft.com/office/drawing/2014/main" id="{AC7D79D5-4CE2-47B6-836E-C505384A5CE4}"/>
              </a:ext>
            </a:extLst>
          </p:cNvPr>
          <p:cNvSpPr txBox="1"/>
          <p:nvPr/>
        </p:nvSpPr>
        <p:spPr>
          <a:xfrm>
            <a:off x="0" y="712101"/>
            <a:ext cx="10261600"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The model </a:t>
            </a:r>
            <a:r>
              <a:rPr kumimoji="0" lang="en-US" sz="2000" b="0" i="0" u="none" strike="noStrike" kern="1200" cap="none" spc="0" normalizeH="0" baseline="0" noProof="0" dirty="0">
                <a:ln>
                  <a:noFill/>
                </a:ln>
                <a:solidFill>
                  <a:prstClr val="black"/>
                </a:solidFill>
                <a:effectLst/>
                <a:uLnTx/>
                <a:uFillTx/>
                <a:latin typeface="Calibri"/>
                <a:ea typeface="+mn-ea"/>
                <a:cs typeface="+mn-cs"/>
              </a:rPr>
              <a:t>{purpose of model and video of simulation}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To realistically simulate regional mechanics (myocardial stress and strain) during progression of ischemic heart failure (IHF) and chronic response to novel treatments for IHF.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What is new inside? </a:t>
            </a:r>
            <a:r>
              <a:rPr kumimoji="0" lang="en-US" sz="2000" b="0" i="0" u="none" strike="noStrike" kern="1200" cap="none" spc="0" normalizeH="0" baseline="0" noProof="0" dirty="0">
                <a:ln>
                  <a:noFill/>
                </a:ln>
                <a:solidFill>
                  <a:prstClr val="black"/>
                </a:solidFill>
                <a:effectLst/>
                <a:uLnTx/>
                <a:uFillTx/>
                <a:latin typeface="Calibri"/>
                <a:ea typeface="+mn-ea"/>
                <a:cs typeface="+mn-cs"/>
              </a:rPr>
              <a:t>{describe new math, new algorithm}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Model includes unprecedented geometric detail (papillary muscles, trabeculae) based on high-resolution ex-vivo diffusion tensor MRI of porcine biventricular unit following percutaneous creation of multiple myocardial infarctions. It is validated against real-time 3D transesophageal echocardiography (speckle-tracking measurements of circumferential and longitudinal strain in 16 AHA regions/segments).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How will this change current practice? </a:t>
            </a:r>
            <a:r>
              <a:rPr kumimoji="0" lang="en-US" sz="2000" b="0" i="0" u="none" strike="noStrike" kern="1200" cap="none" spc="0" normalizeH="0" baseline="0" noProof="0" dirty="0">
                <a:ln>
                  <a:noFill/>
                </a:ln>
                <a:solidFill>
                  <a:prstClr val="black"/>
                </a:solidFill>
                <a:effectLst/>
                <a:uLnTx/>
                <a:uFillTx/>
                <a:latin typeface="Calibri"/>
                <a:ea typeface="+mn-ea"/>
                <a:cs typeface="+mn-cs"/>
              </a:rPr>
              <a:t> {Why is this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Heart failure (HF) is a worldwide epidemic. The majority of HF cases are due to myocardial infarction. Our validated model of IHF can be used to test the efficacy of existing treatments and design new ones to be tested using our percutaneous clinically-relevant animal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End Users </a:t>
            </a:r>
            <a:r>
              <a:rPr kumimoji="0" lang="en-US" sz="2000" b="0" i="0" u="none" strike="noStrike" kern="1200" cap="none" spc="0" normalizeH="0" baseline="0" noProof="0" dirty="0">
                <a:ln>
                  <a:noFill/>
                </a:ln>
                <a:solidFill>
                  <a:prstClr val="black"/>
                </a:solidFill>
                <a:effectLst/>
                <a:uLnTx/>
                <a:uFillTx/>
                <a:latin typeface="Calibri"/>
                <a:ea typeface="+mn-ea"/>
                <a:cs typeface="+mn-cs"/>
              </a:rPr>
              <a:t>{Stakeholders? Needed expertise? Data &amp; platform needed?}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Cardiologists and cardiac surgeons can team up with a mechanical engineer to run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model using the finite element method and our data on ventricular geometry,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mechanical properties and boundary conditions. </a:t>
            </a: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descr="60_Hindex .gif">
            <a:extLst>
              <a:ext uri="{FF2B5EF4-FFF2-40B4-BE49-F238E27FC236}">
                <a16:creationId xmlns:a16="http://schemas.microsoft.com/office/drawing/2014/main" id="{99595A1E-4AC5-1540-A7CE-D68BC2DF2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9596" y="493489"/>
            <a:ext cx="2092442" cy="1972649"/>
          </a:xfrm>
          <a:prstGeom prst="rect">
            <a:avLst/>
          </a:prstGeom>
        </p:spPr>
      </p:pic>
    </p:spTree>
    <p:extLst>
      <p:ext uri="{BB962C8B-B14F-4D97-AF65-F5344CB8AC3E}">
        <p14:creationId xmlns:p14="http://schemas.microsoft.com/office/powerpoint/2010/main" val="108888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8748113" y="4106699"/>
            <a:ext cx="3443888" cy="2751302"/>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106350" y="66032"/>
            <a:ext cx="5936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Multiscale Neural Model of the Human Circadian Clock</a:t>
            </a:r>
          </a:p>
        </p:txBody>
      </p:sp>
      <p:sp>
        <p:nvSpPr>
          <p:cNvPr id="8" name="TextBox 7">
            <a:extLst>
              <a:ext uri="{FF2B5EF4-FFF2-40B4-BE49-F238E27FC236}">
                <a16:creationId xmlns:a16="http://schemas.microsoft.com/office/drawing/2014/main" id="{E65498B5-74FA-4354-A9FA-523536215906}"/>
              </a:ext>
            </a:extLst>
          </p:cNvPr>
          <p:cNvSpPr txBox="1"/>
          <p:nvPr/>
        </p:nvSpPr>
        <p:spPr>
          <a:xfrm>
            <a:off x="8813109" y="5693343"/>
            <a:ext cx="335031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Michael Henson, U. Massachusetts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Erik Herzog, Washington 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Yannis Kevrekidis, Johns Hopkins 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NIBIB U01-EB021956</a:t>
            </a:r>
          </a:p>
        </p:txBody>
      </p:sp>
      <p:sp>
        <p:nvSpPr>
          <p:cNvPr id="9" name="TextBox 8">
            <a:extLst>
              <a:ext uri="{FF2B5EF4-FFF2-40B4-BE49-F238E27FC236}">
                <a16:creationId xmlns:a16="http://schemas.microsoft.com/office/drawing/2014/main" id="{AC7D79D5-4CE2-47B6-836E-C505384A5CE4}"/>
              </a:ext>
            </a:extLst>
          </p:cNvPr>
          <p:cNvSpPr txBox="1"/>
          <p:nvPr/>
        </p:nvSpPr>
        <p:spPr>
          <a:xfrm>
            <a:off x="-1" y="712101"/>
            <a:ext cx="121145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model: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are developing a multiscale model of the human circadian clock and novel computational tools to gain improved understanding of neural network connectivity, synchronization and entrainment properties observed in targeted experiments.</a:t>
            </a:r>
          </a:p>
        </p:txBody>
      </p:sp>
      <p:pic>
        <p:nvPicPr>
          <p:cNvPr id="2" name="Picture 1">
            <a:extLst>
              <a:ext uri="{FF2B5EF4-FFF2-40B4-BE49-F238E27FC236}">
                <a16:creationId xmlns:a16="http://schemas.microsoft.com/office/drawing/2014/main" id="{9501BC59-6371-4ADE-B4B0-43F514EAF597}"/>
              </a:ext>
            </a:extLst>
          </p:cNvPr>
          <p:cNvPicPr>
            <a:picLocks noChangeAspect="1"/>
          </p:cNvPicPr>
          <p:nvPr/>
        </p:nvPicPr>
        <p:blipFill>
          <a:blip r:embed="rId5"/>
          <a:stretch>
            <a:fillRect/>
          </a:stretch>
        </p:blipFill>
        <p:spPr>
          <a:xfrm>
            <a:off x="9896475" y="4106698"/>
            <a:ext cx="1033815" cy="1553546"/>
          </a:xfrm>
          <a:prstGeom prst="rect">
            <a:avLst/>
          </a:prstGeom>
        </p:spPr>
      </p:pic>
      <p:pic>
        <p:nvPicPr>
          <p:cNvPr id="3" name="Picture 2">
            <a:extLst>
              <a:ext uri="{FF2B5EF4-FFF2-40B4-BE49-F238E27FC236}">
                <a16:creationId xmlns:a16="http://schemas.microsoft.com/office/drawing/2014/main" id="{3AA341DF-E8AC-4993-8B05-DCA129BB210A}"/>
              </a:ext>
            </a:extLst>
          </p:cNvPr>
          <p:cNvPicPr>
            <a:picLocks noChangeAspect="1"/>
          </p:cNvPicPr>
          <p:nvPr/>
        </p:nvPicPr>
        <p:blipFill>
          <a:blip r:embed="rId6"/>
          <a:stretch>
            <a:fillRect/>
          </a:stretch>
        </p:blipFill>
        <p:spPr>
          <a:xfrm>
            <a:off x="8767163" y="4117688"/>
            <a:ext cx="1100737" cy="1542435"/>
          </a:xfrm>
          <a:prstGeom prst="rect">
            <a:avLst/>
          </a:prstGeom>
        </p:spPr>
      </p:pic>
      <p:pic>
        <p:nvPicPr>
          <p:cNvPr id="10" name="Picture 9">
            <a:extLst>
              <a:ext uri="{FF2B5EF4-FFF2-40B4-BE49-F238E27FC236}">
                <a16:creationId xmlns:a16="http://schemas.microsoft.com/office/drawing/2014/main" id="{010A3644-8A2E-4EE7-9EEC-20F3736B80B6}"/>
              </a:ext>
            </a:extLst>
          </p:cNvPr>
          <p:cNvPicPr>
            <a:picLocks noChangeAspect="1"/>
          </p:cNvPicPr>
          <p:nvPr/>
        </p:nvPicPr>
        <p:blipFill>
          <a:blip r:embed="rId7"/>
          <a:stretch>
            <a:fillRect/>
          </a:stretch>
        </p:blipFill>
        <p:spPr>
          <a:xfrm>
            <a:off x="10949340" y="4117688"/>
            <a:ext cx="1235177" cy="1542435"/>
          </a:xfrm>
          <a:prstGeom prst="rect">
            <a:avLst/>
          </a:prstGeom>
        </p:spPr>
      </p:pic>
      <p:grpSp>
        <p:nvGrpSpPr>
          <p:cNvPr id="33" name="Group 32">
            <a:extLst>
              <a:ext uri="{FF2B5EF4-FFF2-40B4-BE49-F238E27FC236}">
                <a16:creationId xmlns:a16="http://schemas.microsoft.com/office/drawing/2014/main" id="{5D94C976-3B69-427E-824A-FE8CDBDB251A}"/>
              </a:ext>
            </a:extLst>
          </p:cNvPr>
          <p:cNvGrpSpPr/>
          <p:nvPr/>
        </p:nvGrpSpPr>
        <p:grpSpPr>
          <a:xfrm>
            <a:off x="597399" y="1343187"/>
            <a:ext cx="10453360" cy="1833295"/>
            <a:chOff x="183930" y="1613526"/>
            <a:chExt cx="10453360" cy="1833295"/>
          </a:xfrm>
        </p:grpSpPr>
        <p:pic>
          <p:nvPicPr>
            <p:cNvPr id="13" name="Picture 12">
              <a:extLst>
                <a:ext uri="{FF2B5EF4-FFF2-40B4-BE49-F238E27FC236}">
                  <a16:creationId xmlns:a16="http://schemas.microsoft.com/office/drawing/2014/main" id="{E80F725E-2766-4B95-A90E-4581B1A054A9}"/>
                </a:ext>
              </a:extLst>
            </p:cNvPr>
            <p:cNvPicPr>
              <a:picLocks noChangeAspect="1"/>
            </p:cNvPicPr>
            <p:nvPr/>
          </p:nvPicPr>
          <p:blipFill>
            <a:blip r:embed="rId8"/>
            <a:stretch>
              <a:fillRect/>
            </a:stretch>
          </p:blipFill>
          <p:spPr>
            <a:xfrm>
              <a:off x="183930" y="1613526"/>
              <a:ext cx="2110854" cy="1494741"/>
            </a:xfrm>
            <a:prstGeom prst="rect">
              <a:avLst/>
            </a:prstGeom>
          </p:spPr>
        </p:pic>
        <p:pic>
          <p:nvPicPr>
            <p:cNvPr id="18" name="Picture 17">
              <a:extLst>
                <a:ext uri="{FF2B5EF4-FFF2-40B4-BE49-F238E27FC236}">
                  <a16:creationId xmlns:a16="http://schemas.microsoft.com/office/drawing/2014/main" id="{C9289B52-4B1D-41BB-9534-DCB5A9C16A80}"/>
                </a:ext>
              </a:extLst>
            </p:cNvPr>
            <p:cNvPicPr>
              <a:picLocks noChangeAspect="1"/>
            </p:cNvPicPr>
            <p:nvPr/>
          </p:nvPicPr>
          <p:blipFill>
            <a:blip r:embed="rId9"/>
            <a:stretch>
              <a:fillRect/>
            </a:stretch>
          </p:blipFill>
          <p:spPr>
            <a:xfrm>
              <a:off x="2749056" y="1941944"/>
              <a:ext cx="2638650" cy="1060962"/>
            </a:xfrm>
            <a:prstGeom prst="rect">
              <a:avLst/>
            </a:prstGeom>
          </p:spPr>
        </p:pic>
        <p:pic>
          <p:nvPicPr>
            <p:cNvPr id="19" name="Picture 18">
              <a:extLst>
                <a:ext uri="{FF2B5EF4-FFF2-40B4-BE49-F238E27FC236}">
                  <a16:creationId xmlns:a16="http://schemas.microsoft.com/office/drawing/2014/main" id="{D9209945-510D-41A2-8317-0802F3D2AACB}"/>
                </a:ext>
              </a:extLst>
            </p:cNvPr>
            <p:cNvPicPr>
              <a:picLocks noChangeAspect="1"/>
            </p:cNvPicPr>
            <p:nvPr/>
          </p:nvPicPr>
          <p:blipFill>
            <a:blip r:embed="rId10"/>
            <a:stretch>
              <a:fillRect/>
            </a:stretch>
          </p:blipFill>
          <p:spPr>
            <a:xfrm>
              <a:off x="5841978" y="2003075"/>
              <a:ext cx="2036240" cy="999831"/>
            </a:xfrm>
            <a:prstGeom prst="rect">
              <a:avLst/>
            </a:prstGeom>
          </p:spPr>
        </p:pic>
        <p:pic>
          <p:nvPicPr>
            <p:cNvPr id="20" name="Picture 19">
              <a:extLst>
                <a:ext uri="{FF2B5EF4-FFF2-40B4-BE49-F238E27FC236}">
                  <a16:creationId xmlns:a16="http://schemas.microsoft.com/office/drawing/2014/main" id="{DB5BC729-8D57-4DC8-89D2-429B8FF416A4}"/>
                </a:ext>
              </a:extLst>
            </p:cNvPr>
            <p:cNvPicPr>
              <a:picLocks noChangeAspect="1"/>
            </p:cNvPicPr>
            <p:nvPr/>
          </p:nvPicPr>
          <p:blipFill>
            <a:blip r:embed="rId11"/>
            <a:stretch>
              <a:fillRect/>
            </a:stretch>
          </p:blipFill>
          <p:spPr>
            <a:xfrm>
              <a:off x="8428214" y="1890608"/>
              <a:ext cx="2209076" cy="1268770"/>
            </a:xfrm>
            <a:prstGeom prst="rect">
              <a:avLst/>
            </a:prstGeom>
          </p:spPr>
        </p:pic>
        <p:sp>
          <p:nvSpPr>
            <p:cNvPr id="21" name="TextBox 20">
              <a:extLst>
                <a:ext uri="{FF2B5EF4-FFF2-40B4-BE49-F238E27FC236}">
                  <a16:creationId xmlns:a16="http://schemas.microsoft.com/office/drawing/2014/main" id="{0A9DE3F9-2B7E-486F-BA8B-53EFB138039B}"/>
                </a:ext>
              </a:extLst>
            </p:cNvPr>
            <p:cNvSpPr txBox="1"/>
            <p:nvPr/>
          </p:nvSpPr>
          <p:spPr>
            <a:xfrm>
              <a:off x="287878" y="3091413"/>
              <a:ext cx="19029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Single neuron model</a:t>
              </a:r>
            </a:p>
          </p:txBody>
        </p:sp>
        <p:sp>
          <p:nvSpPr>
            <p:cNvPr id="23" name="TextBox 22">
              <a:extLst>
                <a:ext uri="{FF2B5EF4-FFF2-40B4-BE49-F238E27FC236}">
                  <a16:creationId xmlns:a16="http://schemas.microsoft.com/office/drawing/2014/main" id="{19416444-65ED-4784-888A-40656FF55CC0}"/>
                </a:ext>
              </a:extLst>
            </p:cNvPr>
            <p:cNvSpPr txBox="1"/>
            <p:nvPr/>
          </p:nvSpPr>
          <p:spPr>
            <a:xfrm>
              <a:off x="3149387" y="3073852"/>
              <a:ext cx="175746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Intracellular model</a:t>
              </a:r>
            </a:p>
          </p:txBody>
        </p:sp>
        <p:sp>
          <p:nvSpPr>
            <p:cNvPr id="25" name="TextBox 24">
              <a:extLst>
                <a:ext uri="{FF2B5EF4-FFF2-40B4-BE49-F238E27FC236}">
                  <a16:creationId xmlns:a16="http://schemas.microsoft.com/office/drawing/2014/main" id="{F2FA7FD3-B2CD-4E90-9B18-EE6BE7EE043B}"/>
                </a:ext>
              </a:extLst>
            </p:cNvPr>
            <p:cNvSpPr txBox="1"/>
            <p:nvPr/>
          </p:nvSpPr>
          <p:spPr>
            <a:xfrm>
              <a:off x="6065720" y="3081803"/>
              <a:ext cx="14643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Network model</a:t>
              </a:r>
            </a:p>
          </p:txBody>
        </p:sp>
        <p:sp>
          <p:nvSpPr>
            <p:cNvPr id="26" name="TextBox 25">
              <a:extLst>
                <a:ext uri="{FF2B5EF4-FFF2-40B4-BE49-F238E27FC236}">
                  <a16:creationId xmlns:a16="http://schemas.microsoft.com/office/drawing/2014/main" id="{568FC8EE-ACFA-41D1-A645-40AA4DB54B77}"/>
                </a:ext>
              </a:extLst>
            </p:cNvPr>
            <p:cNvSpPr txBox="1"/>
            <p:nvPr/>
          </p:nvSpPr>
          <p:spPr>
            <a:xfrm>
              <a:off x="8742877" y="3108267"/>
              <a:ext cx="17365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Network dynamics</a:t>
              </a:r>
            </a:p>
          </p:txBody>
        </p:sp>
        <p:sp>
          <p:nvSpPr>
            <p:cNvPr id="28" name="TextBox 27">
              <a:extLst>
                <a:ext uri="{FF2B5EF4-FFF2-40B4-BE49-F238E27FC236}">
                  <a16:creationId xmlns:a16="http://schemas.microsoft.com/office/drawing/2014/main" id="{C1C21991-D3B7-4750-B951-ECEF03CF4331}"/>
                </a:ext>
              </a:extLst>
            </p:cNvPr>
            <p:cNvSpPr txBox="1"/>
            <p:nvPr/>
          </p:nvSpPr>
          <p:spPr>
            <a:xfrm>
              <a:off x="2316607" y="2180037"/>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 name="TextBox 28">
              <a:extLst>
                <a:ext uri="{FF2B5EF4-FFF2-40B4-BE49-F238E27FC236}">
                  <a16:creationId xmlns:a16="http://schemas.microsoft.com/office/drawing/2014/main" id="{7E3DF88D-2706-4522-83C6-DB3FD149EE4E}"/>
                </a:ext>
              </a:extLst>
            </p:cNvPr>
            <p:cNvSpPr txBox="1"/>
            <p:nvPr/>
          </p:nvSpPr>
          <p:spPr>
            <a:xfrm>
              <a:off x="5354498" y="2164007"/>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1" name="TextBox 30">
              <a:extLst>
                <a:ext uri="{FF2B5EF4-FFF2-40B4-BE49-F238E27FC236}">
                  <a16:creationId xmlns:a16="http://schemas.microsoft.com/office/drawing/2014/main" id="{DAD3F126-F11D-4E05-8400-3DC40D9D0C5F}"/>
                </a:ext>
              </a:extLst>
            </p:cNvPr>
            <p:cNvSpPr txBox="1"/>
            <p:nvPr/>
          </p:nvSpPr>
          <p:spPr>
            <a:xfrm>
              <a:off x="7997582" y="2180036"/>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32" name="TextBox 31">
            <a:extLst>
              <a:ext uri="{FF2B5EF4-FFF2-40B4-BE49-F238E27FC236}">
                <a16:creationId xmlns:a16="http://schemas.microsoft.com/office/drawing/2014/main" id="{8FCC285C-FED3-44B8-B043-6FCBD30B103D}"/>
              </a:ext>
            </a:extLst>
          </p:cNvPr>
          <p:cNvSpPr txBox="1"/>
          <p:nvPr/>
        </p:nvSpPr>
        <p:spPr>
          <a:xfrm>
            <a:off x="-1" y="4156023"/>
            <a:ext cx="867812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Improved understanding of neural communication in the human clock could help treat circadian disruptions associated with sleep loss, erratic wake times, obesity, diabetes and schizophrenia. Neural network order reduction and accelerated simulation methods could have broad applicability to brain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Our circadian model and network simulation tools will be valuable to circadian biologists, network scientists and systems biologists interested in exploring clock mechanisms, function/dysfunction and emergent dynamics. All computational models and simulation/analysis tools are being developed in MATLAB and Python.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D689EAD2-8244-40CB-8F15-E93D54DA1B5E}"/>
              </a:ext>
            </a:extLst>
          </p:cNvPr>
          <p:cNvSpPr txBox="1"/>
          <p:nvPr/>
        </p:nvSpPr>
        <p:spPr>
          <a:xfrm>
            <a:off x="20158" y="3147709"/>
            <a:ext cx="120943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are developing data-driven techniques for effective order reduction of neural network models and acceleration of network simulation and parametric studies. Multiscale computational techniques being developed include manifold/machine learning tools such as diffusion maps and equation-free simulation techniques.</a:t>
            </a:r>
          </a:p>
        </p:txBody>
      </p:sp>
    </p:spTree>
    <p:extLst>
      <p:ext uri="{BB962C8B-B14F-4D97-AF65-F5344CB8AC3E}">
        <p14:creationId xmlns:p14="http://schemas.microsoft.com/office/powerpoint/2010/main" val="2352426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5"/>
          <a:srcRect l="33280" t="70782" r="40981" b="6720"/>
          <a:stretch/>
        </p:blipFill>
        <p:spPr>
          <a:xfrm>
            <a:off x="8338798" y="-18767"/>
            <a:ext cx="3900309" cy="1907821"/>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6"/>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6"/>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6"/>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6"/>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6"/>
          <a:srcRect l="42469" t="8439" r="46828" b="83660"/>
          <a:stretch/>
        </p:blipFill>
        <p:spPr>
          <a:xfrm>
            <a:off x="4896961" y="-4846"/>
            <a:ext cx="1391656"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75864" y="-57079"/>
            <a:ext cx="6427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Multiscale modeling and empirical study of a mechanism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limiting blood clot growth</a:t>
            </a: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5498B5-74FA-4354-A9FA-523536215906}"/>
              </a:ext>
            </a:extLst>
          </p:cNvPr>
          <p:cNvSpPr txBox="1"/>
          <p:nvPr/>
        </p:nvSpPr>
        <p:spPr>
          <a:xfrm>
            <a:off x="8268927" y="66032"/>
            <a:ext cx="3879624" cy="20774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NIH UO1 HL116330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Mark Alber</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Calibri" panose="020F0502020204030204" pitchFamily="34" charset="0"/>
              </a:rPr>
              <a:t>1</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&amp; John Weisel</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Calibri" panose="020F0502020204030204" pitchFamily="34" charset="0"/>
              </a:rPr>
              <a:t>2</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Department of Mathematics,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Center for Quantitative Modeling in Biology, University of California, Riverside,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2. Department of Cell and Developmental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Biology, University of Pennsylvania School of Medicine, Philadelphia, PA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C7D79D5-4CE2-47B6-836E-C505384A5CE4}"/>
              </a:ext>
            </a:extLst>
          </p:cNvPr>
          <p:cNvSpPr txBox="1"/>
          <p:nvPr/>
        </p:nvSpPr>
        <p:spPr>
          <a:xfrm>
            <a:off x="26180" y="641485"/>
            <a:ext cx="8078420" cy="6801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Multiphase Embolization Model.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Self interaction between clot components including activated and partially platelet's, fibrin network and plasma, is modelled by a system of partial differential equations (PDE’s). The model is used to predict the risk and underlying cause of embolization with regard to clot composition, internal structure and varying shear flows (see Figure 1).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Multiscale Model of Fibrin Network Deformation.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Fibrin, the primary blood clot component, is modeled as a 3D network using a coarse grained subcellular element method to investigate novel structural mechanism of fibrin clots’ mechanical response to external loads based on nascent cohesive interactions between individual fibrin fibers (see Figure 2).</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3. Multiscale Data and Predictions. 1.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Experimental data includes relevant flow conditions as well as accurate clot permeability and hydrodynamic force measurements. This allows for patient specific model simulations to determine clot mechanical stability and embolization risk. 2. Experimental data includes microscopic clot structural data and individual fiber mechanical properties which are used to calibrate models. Model predictions are validated using macroscopic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experimentaly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obtained stress-strain curves as well as average levels of fiber alignment and density.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4. Practical outcomes: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Development of novel types of blood thinners to inhibit fibrin-fibrin interactions and fiber polymerization. Model will also lead to more accurate risk evaluation of clot rupture and embolization in specific patients.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Biomedical Researchers will use combination of tests on blood clot formation and deformation in  microfluidic devices with computational modeling platform. This effort will include research labs and groups who design different clotting drugs based on targeting specific pieces of the clotting cascade.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Mark Alber Profile Picture">
            <a:extLst>
              <a:ext uri="{FF2B5EF4-FFF2-40B4-BE49-F238E27FC236}">
                <a16:creationId xmlns:a16="http://schemas.microsoft.com/office/drawing/2014/main" id="{F402A392-3D57-4814-9D18-58381725EC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0270" y="-18767"/>
            <a:ext cx="768268" cy="7855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E1F7A8B-A1E1-4E1D-9512-F726442A4C2C}"/>
              </a:ext>
            </a:extLst>
          </p:cNvPr>
          <p:cNvPicPr>
            <a:picLocks noChangeAspect="1"/>
          </p:cNvPicPr>
          <p:nvPr/>
        </p:nvPicPr>
        <p:blipFill>
          <a:blip r:embed="rId8"/>
          <a:stretch>
            <a:fillRect/>
          </a:stretch>
        </p:blipFill>
        <p:spPr>
          <a:xfrm>
            <a:off x="11622042" y="-4847"/>
            <a:ext cx="584622" cy="785587"/>
          </a:xfrm>
          <a:prstGeom prst="rect">
            <a:avLst/>
          </a:prstGeom>
        </p:spPr>
      </p:pic>
      <p:pic>
        <p:nvPicPr>
          <p:cNvPr id="16" name="stretch_density15">
            <a:hlinkClick r:id="" action="ppaction://media"/>
            <a:extLst>
              <a:ext uri="{FF2B5EF4-FFF2-40B4-BE49-F238E27FC236}">
                <a16:creationId xmlns:a16="http://schemas.microsoft.com/office/drawing/2014/main" id="{5FB6A0E3-D142-4B4D-9555-59BADB05D63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296407" y="3496022"/>
            <a:ext cx="3852144" cy="2362474"/>
          </a:xfrm>
          <a:prstGeom prst="rect">
            <a:avLst/>
          </a:prstGeom>
        </p:spPr>
      </p:pic>
      <p:pic>
        <p:nvPicPr>
          <p:cNvPr id="2" name="Picture 1">
            <a:extLst>
              <a:ext uri="{FF2B5EF4-FFF2-40B4-BE49-F238E27FC236}">
                <a16:creationId xmlns:a16="http://schemas.microsoft.com/office/drawing/2014/main" id="{9BDA583C-A6CA-4506-A689-B4E4C4A0665D}"/>
              </a:ext>
            </a:extLst>
          </p:cNvPr>
          <p:cNvPicPr>
            <a:picLocks noChangeAspect="1"/>
          </p:cNvPicPr>
          <p:nvPr/>
        </p:nvPicPr>
        <p:blipFill>
          <a:blip r:embed="rId10"/>
          <a:stretch>
            <a:fillRect/>
          </a:stretch>
        </p:blipFill>
        <p:spPr>
          <a:xfrm>
            <a:off x="8068717" y="2126942"/>
            <a:ext cx="4079834" cy="1131192"/>
          </a:xfrm>
          <a:prstGeom prst="rect">
            <a:avLst/>
          </a:prstGeom>
        </p:spPr>
      </p:pic>
      <p:sp>
        <p:nvSpPr>
          <p:cNvPr id="3" name="TextBox 2">
            <a:extLst>
              <a:ext uri="{FF2B5EF4-FFF2-40B4-BE49-F238E27FC236}">
                <a16:creationId xmlns:a16="http://schemas.microsoft.com/office/drawing/2014/main" id="{D9C44BF7-CF68-4F84-A9F2-31038B776E2D}"/>
              </a:ext>
            </a:extLst>
          </p:cNvPr>
          <p:cNvSpPr txBox="1"/>
          <p:nvPr/>
        </p:nvSpPr>
        <p:spPr>
          <a:xfrm>
            <a:off x="8389100" y="1947998"/>
            <a:ext cx="35252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F1: Model Simulation of Emboli Formation</a:t>
            </a:r>
          </a:p>
        </p:txBody>
      </p:sp>
      <p:sp>
        <p:nvSpPr>
          <p:cNvPr id="10" name="TextBox 9">
            <a:extLst>
              <a:ext uri="{FF2B5EF4-FFF2-40B4-BE49-F238E27FC236}">
                <a16:creationId xmlns:a16="http://schemas.microsoft.com/office/drawing/2014/main" id="{B8D7A1BA-E761-4871-ABF9-ECCE5089C87A}"/>
              </a:ext>
            </a:extLst>
          </p:cNvPr>
          <p:cNvSpPr txBox="1"/>
          <p:nvPr/>
        </p:nvSpPr>
        <p:spPr>
          <a:xfrm>
            <a:off x="8183729" y="3157468"/>
            <a:ext cx="42104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F2: Simulation Movie of Stretched Network</a:t>
            </a:r>
          </a:p>
        </p:txBody>
      </p:sp>
    </p:spTree>
    <p:extLst>
      <p:ext uri="{BB962C8B-B14F-4D97-AF65-F5344CB8AC3E}">
        <p14:creationId xmlns:p14="http://schemas.microsoft.com/office/powerpoint/2010/main" val="26180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5049361" y="9906"/>
            <a:ext cx="1219201" cy="541867"/>
          </a:xfrm>
          <a:prstGeom prst="rect">
            <a:avLst/>
          </a:prstGeom>
        </p:spPr>
      </p:pic>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4"/>
          <a:srcRect l="33280" t="70782" r="40981" b="6720"/>
          <a:stretch/>
        </p:blipFill>
        <p:spPr>
          <a:xfrm>
            <a:off x="9260114" y="5315051"/>
            <a:ext cx="2931886" cy="1542949"/>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3"/>
          <a:srcRect l="42469" t="8439" r="46828" b="83660"/>
          <a:stretch/>
        </p:blipFill>
        <p:spPr>
          <a:xfrm>
            <a:off x="-9339"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3"/>
          <a:srcRect l="42469" t="8439" r="46828" b="83660"/>
          <a:stretch/>
        </p:blipFill>
        <p:spPr>
          <a:xfrm>
            <a:off x="1209862"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3"/>
          <a:srcRect l="42469" t="8439" r="46828" b="83660"/>
          <a:stretch/>
        </p:blipFill>
        <p:spPr>
          <a:xfrm>
            <a:off x="2429063"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3648264"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4857633"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492" y="-73670"/>
            <a:ext cx="76151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Multiscale Multiphysics Model of Thrombus Biomechanics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 Aortic Dissection</a:t>
            </a:r>
          </a:p>
        </p:txBody>
      </p:sp>
      <p:sp>
        <p:nvSpPr>
          <p:cNvPr id="8" name="TextBox 7">
            <a:extLst>
              <a:ext uri="{FF2B5EF4-FFF2-40B4-BE49-F238E27FC236}">
                <a16:creationId xmlns:a16="http://schemas.microsoft.com/office/drawing/2014/main" id="{E65498B5-74FA-4354-A9FA-523536215906}"/>
              </a:ext>
            </a:extLst>
          </p:cNvPr>
          <p:cNvSpPr txBox="1"/>
          <p:nvPr/>
        </p:nvSpPr>
        <p:spPr>
          <a:xfrm>
            <a:off x="9260114" y="5490131"/>
            <a:ext cx="29318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J.D Humphrey (Yale)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Karniadakis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(Brown)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Grant: U01 HL116323</a:t>
            </a:r>
          </a:p>
        </p:txBody>
      </p:sp>
      <p:sp>
        <p:nvSpPr>
          <p:cNvPr id="9" name="TextBox 8">
            <a:extLst>
              <a:ext uri="{FF2B5EF4-FFF2-40B4-BE49-F238E27FC236}">
                <a16:creationId xmlns:a16="http://schemas.microsoft.com/office/drawing/2014/main" id="{AC7D79D5-4CE2-47B6-836E-C505384A5CE4}"/>
              </a:ext>
            </a:extLst>
          </p:cNvPr>
          <p:cNvSpPr txBox="1"/>
          <p:nvPr/>
        </p:nvSpPr>
        <p:spPr>
          <a:xfrm>
            <a:off x="-1" y="672805"/>
            <a:ext cx="8871515"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model.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 overall goal of this project is to create a new class of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computa-tional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models to describe and predict thrombus formation and remodeling within the false lumen of aortic dissections.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Toward this end, we have developed new multimodality in vivo / in vitro imaging methods to inform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continuum modeling of the hemodynamics, which in turn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drives new particle-based modeling of the thrombus formation, which we have shown to allow the first description as well as prediction of the formation of intramural thrombus in a common mouse model of aortic dissection (as seen in the images to the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 primary novelties in mathematical modeling have been the development of new continuum/particle-based models of both the blood flow (with embedded platelet-like particles) and the arterial wall (with embedded particle-like local accumulations of matrix). For the former, we use a “force coupling method” and for the latter we use a novel extension of “smoothed particle hydro-dynamics” for nonlinear elasticity.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Continuum/particle-based models provide a unique method to increase biological resolution while preserving computational advantages of continuum solutions on large spatial domains.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Primarily bioengineers interested in understanding thrombus bio-mechanics, ultimately with the goal of understanding better to treat dissections.</a:t>
            </a:r>
          </a:p>
        </p:txBody>
      </p:sp>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7508"/>
          <a:stretch/>
        </p:blipFill>
        <p:spPr bwMode="auto">
          <a:xfrm>
            <a:off x="8871515" y="334911"/>
            <a:ext cx="1052501"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3611" y="436183"/>
            <a:ext cx="2428389"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8731038" y="264884"/>
            <a:ext cx="60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8" name="TextBox 17"/>
          <p:cNvSpPr txBox="1"/>
          <p:nvPr/>
        </p:nvSpPr>
        <p:spPr>
          <a:xfrm>
            <a:off x="9763611" y="653258"/>
            <a:ext cx="60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366620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3"/>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3"/>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3"/>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23649" y="81421"/>
            <a:ext cx="6228756"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Multiscale Modeling of Sickle Cell Anemia: Methods and Validation</a:t>
            </a:r>
          </a:p>
        </p:txBody>
      </p:sp>
      <p:sp>
        <p:nvSpPr>
          <p:cNvPr id="9" name="TextBox 8">
            <a:extLst>
              <a:ext uri="{FF2B5EF4-FFF2-40B4-BE49-F238E27FC236}">
                <a16:creationId xmlns:a16="http://schemas.microsoft.com/office/drawing/2014/main" id="{AC7D79D5-4CE2-47B6-836E-C505384A5CE4}"/>
              </a:ext>
            </a:extLst>
          </p:cNvPr>
          <p:cNvSpPr txBox="1"/>
          <p:nvPr/>
        </p:nvSpPr>
        <p:spPr>
          <a:xfrm>
            <a:off x="-7883" y="4259348"/>
            <a:ext cx="1210791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Multiscale modeling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essential in exploring human spleen filtration of sickle red blood cell because these multidimensional processes cannot be directly observed in humans. Existing mouse models are not sufficient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describe the human splenic filtration function due to the different spleen filtering structures.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proposed framework can help physicians determine how fast the function of the spleen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declines and thus guide patients and physicians exposed to complex situations required to make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decisions (splenectomy or not).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{biomedical engineers, biophysicists, physicians}</a:t>
            </a:r>
          </a:p>
        </p:txBody>
      </p:sp>
      <p:sp>
        <p:nvSpPr>
          <p:cNvPr id="2" name="矩形 1"/>
          <p:cNvSpPr/>
          <p:nvPr/>
        </p:nvSpPr>
        <p:spPr>
          <a:xfrm>
            <a:off x="20162" y="487726"/>
            <a:ext cx="12079872"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The model: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The pathophysiology of sickle cell disease is organ-specific and it involves several processes across multiple time scale from O(10</a:t>
            </a:r>
            <a:r>
              <a:rPr kumimoji="0" lang="en-US" altLang="zh-CN" sz="1800" b="0" i="0" u="none" strike="noStrike" kern="1200" cap="none" spc="0" normalizeH="0" baseline="30000" noProof="0" dirty="0">
                <a:ln>
                  <a:noFill/>
                </a:ln>
                <a:solidFill>
                  <a:prstClr val="black"/>
                </a:solidFill>
                <a:effectLst/>
                <a:uLnTx/>
                <a:uFillTx/>
                <a:latin typeface="Calibri" panose="020F0502020204030204"/>
                <a:ea typeface="等线" panose="02010600030101010101" pitchFamily="2" charset="-122"/>
                <a:cs typeface="+mn-cs"/>
              </a:rPr>
              <a:t>-1</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s) to O(10</a:t>
            </a:r>
            <a:r>
              <a:rPr kumimoji="0" lang="en-US" altLang="zh-CN" sz="1800" b="0" i="0" u="none" strike="noStrike" kern="1200" cap="none" spc="0" normalizeH="0" baseline="30000" noProof="0" dirty="0">
                <a:ln>
                  <a:noFill/>
                </a:ln>
                <a:solidFill>
                  <a:prstClr val="black"/>
                </a:solidFill>
                <a:effectLst/>
                <a:uLnTx/>
                <a:uFillTx/>
                <a:latin typeface="Calibri" panose="020F0502020204030204"/>
                <a:ea typeface="等线" panose="02010600030101010101" pitchFamily="2" charset="-122"/>
                <a:cs typeface="+mn-cs"/>
              </a:rPr>
              <a:t>3</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s) and length scales from O(10</a:t>
            </a:r>
            <a:r>
              <a:rPr kumimoji="0" lang="en-US" altLang="zh-CN" sz="1800" b="0" i="0" u="none" strike="noStrike" kern="1200" cap="none" spc="0" normalizeH="0" baseline="30000" noProof="0" dirty="0">
                <a:ln>
                  <a:noFill/>
                </a:ln>
                <a:solidFill>
                  <a:prstClr val="black"/>
                </a:solidFill>
                <a:effectLst/>
                <a:uLnTx/>
                <a:uFillTx/>
                <a:latin typeface="Calibri" panose="020F0502020204030204"/>
                <a:ea typeface="等线" panose="02010600030101010101" pitchFamily="2" charset="-122"/>
                <a:cs typeface="+mn-cs"/>
              </a:rPr>
              <a:t>-9</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m) for the size of the protein to O(10</a:t>
            </a:r>
            <a:r>
              <a:rPr kumimoji="0" lang="en-US" altLang="zh-CN" sz="1800" b="0" i="0" u="none" strike="noStrike" kern="1200" cap="none" spc="0" normalizeH="0" baseline="30000" noProof="0" dirty="0">
                <a:ln>
                  <a:noFill/>
                </a:ln>
                <a:solidFill>
                  <a:prstClr val="black"/>
                </a:solidFill>
                <a:effectLst/>
                <a:uLnTx/>
                <a:uFillTx/>
                <a:latin typeface="Calibri" panose="020F0502020204030204"/>
                <a:ea typeface="等线" panose="02010600030101010101" pitchFamily="2" charset="-122"/>
                <a:cs typeface="+mn-cs"/>
              </a:rPr>
              <a:t>-2</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m) for the size of the organ. Therefore, we developed multiscale models to quantify the connections between the pathogenesis and clinical manifestations.</a:t>
            </a:r>
          </a:p>
        </p:txBody>
      </p:sp>
      <p:sp>
        <p:nvSpPr>
          <p:cNvPr id="10" name="矩形 9"/>
          <p:cNvSpPr/>
          <p:nvPr/>
        </p:nvSpPr>
        <p:spPr>
          <a:xfrm>
            <a:off x="-1255" y="1426822"/>
            <a:ext cx="7552938"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What is new inside?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Synergistic integration of in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silico</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in vitro, in vivo and ex vivo data: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integrate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silico</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from multiscale simulations,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 vitro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from microfluidic experiments,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 vivo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from sickle cell disease patients and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ex vivo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from perfusion of human spleen via multifidelity methods. Our group has recently developed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deep and active learning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multifidelity formulations for fusing different information sources (e.g., simulation, experimental and clinical data) in order to derive “unknown” functional relationships for quantities of interest that direct therapeutic interventions as a function of many independent parameters.</a:t>
            </a:r>
            <a:endParaRPr kumimoji="0" lang="en-US"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19" name="Picture 2" descr="http://www.cell.com/cms/attachment/2100398681/2079581065/cover.ti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0560" y="1491491"/>
            <a:ext cx="2216249"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www.sciencedaily.com/images/2017/10/171019142659_1_900x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6668" y="1499374"/>
            <a:ext cx="21312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2734DF8-83C6-47FE-B4C5-05577529BD88}"/>
              </a:ext>
            </a:extLst>
          </p:cNvPr>
          <p:cNvPicPr>
            <a:picLocks noChangeAspect="1"/>
          </p:cNvPicPr>
          <p:nvPr/>
        </p:nvPicPr>
        <p:blipFill rotWithShape="1">
          <a:blip r:embed="rId6"/>
          <a:srcRect l="33280" t="70782" r="40981" b="6720"/>
          <a:stretch/>
        </p:blipFill>
        <p:spPr>
          <a:xfrm>
            <a:off x="9115982" y="5201993"/>
            <a:ext cx="2931886" cy="1542949"/>
          </a:xfrm>
          <a:prstGeom prst="rect">
            <a:avLst/>
          </a:prstGeom>
        </p:spPr>
      </p:pic>
      <p:grpSp>
        <p:nvGrpSpPr>
          <p:cNvPr id="16" name="Group 15"/>
          <p:cNvGrpSpPr/>
          <p:nvPr/>
        </p:nvGrpSpPr>
        <p:grpSpPr>
          <a:xfrm>
            <a:off x="9081345" y="5119670"/>
            <a:ext cx="3044872" cy="1631216"/>
            <a:chOff x="9260114" y="5293058"/>
            <a:chExt cx="3044872" cy="1631216"/>
          </a:xfrm>
        </p:grpSpPr>
        <p:sp>
          <p:nvSpPr>
            <p:cNvPr id="18" name="TextBox 17">
              <a:extLst>
                <a:ext uri="{FF2B5EF4-FFF2-40B4-BE49-F238E27FC236}">
                  <a16:creationId xmlns:a16="http://schemas.microsoft.com/office/drawing/2014/main" id="{E65498B5-74FA-4354-A9FA-523536215906}"/>
                </a:ext>
              </a:extLst>
            </p:cNvPr>
            <p:cNvSpPr txBox="1"/>
            <p:nvPr/>
          </p:nvSpPr>
          <p:spPr>
            <a:xfrm>
              <a:off x="9260114" y="5293058"/>
              <a:ext cx="3044872" cy="163121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100" normalizeH="0" baseline="0" noProof="0" dirty="0">
                  <a:ln>
                    <a:noFill/>
                  </a:ln>
                  <a:solidFill>
                    <a:prstClr val="black"/>
                  </a:solidFill>
                  <a:effectLst/>
                  <a:uLnTx/>
                  <a:uFillTx/>
                  <a:latin typeface="Calibri" panose="020F0502020204030204"/>
                  <a:ea typeface="+mn-ea"/>
                  <a:cs typeface="+mn-cs"/>
                </a:rPr>
                <a:t>George </a:t>
              </a:r>
              <a:r>
                <a:rPr kumimoji="0" lang="en-US" sz="1800" b="0" i="0" u="none" strike="noStrike" kern="1200" cap="none" spc="-100" normalizeH="0" baseline="0" noProof="0" dirty="0" err="1">
                  <a:ln>
                    <a:noFill/>
                  </a:ln>
                  <a:solidFill>
                    <a:prstClr val="black"/>
                  </a:solidFill>
                  <a:effectLst/>
                  <a:uLnTx/>
                  <a:uFillTx/>
                  <a:latin typeface="Calibri" panose="020F0502020204030204"/>
                  <a:ea typeface="+mn-ea"/>
                  <a:cs typeface="+mn-cs"/>
                </a:rPr>
                <a:t>Em</a:t>
              </a:r>
              <a:r>
                <a:rPr kumimoji="0" lang="en-US" sz="1800" b="0" i="0" u="none" strike="noStrike" kern="1200" cap="none" spc="-10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100" normalizeH="0" baseline="0" noProof="0" dirty="0" err="1">
                  <a:ln>
                    <a:noFill/>
                  </a:ln>
                  <a:solidFill>
                    <a:prstClr val="black"/>
                  </a:solidFill>
                  <a:effectLst/>
                  <a:uLnTx/>
                  <a:uFillTx/>
                  <a:latin typeface="Calibri" panose="020F0502020204030204"/>
                  <a:ea typeface="+mn-ea"/>
                  <a:cs typeface="+mn-cs"/>
                </a:rPr>
                <a:t>Karniadakis</a:t>
              </a:r>
              <a:endParaRPr kumimoji="0" lang="en-US" sz="1800" b="0" i="0" u="none" strike="noStrike" kern="1200" cap="none" spc="-10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Brown University</a:t>
              </a:r>
            </a:p>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Grant:  NIH, </a:t>
              </a: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U01HL114476</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4" descr="Image result for karniadakis"/>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9313" t="-1862" r="15675" b="1862"/>
            <a:stretch/>
          </p:blipFill>
          <p:spPr bwMode="auto">
            <a:xfrm>
              <a:off x="9314510" y="5316177"/>
              <a:ext cx="925286" cy="123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9578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07200" y="59456"/>
            <a:ext cx="9613289" cy="689291"/>
          </a:xfrm>
          <a:prstGeom prst="rect">
            <a:avLst/>
          </a:prstGeom>
        </p:spPr>
        <p:txBody>
          <a:bodyPr vert="horz" wrap="square" lIns="0" tIns="47625" rIns="0" bIns="0" rtlCol="0">
            <a:spAutoFit/>
          </a:bodyPr>
          <a:lstStyle/>
          <a:p>
            <a:pPr marL="708810" marR="4483" indent="-698164">
              <a:lnSpc>
                <a:spcPts val="2453"/>
              </a:lnSpc>
              <a:spcBef>
                <a:spcPts val="375"/>
              </a:spcBef>
            </a:pPr>
            <a:r>
              <a:rPr spc="4" dirty="0"/>
              <a:t>Combining </a:t>
            </a:r>
            <a:r>
              <a:rPr spc="-4" dirty="0"/>
              <a:t>wet </a:t>
            </a:r>
            <a:r>
              <a:rPr spc="9" dirty="0"/>
              <a:t>lab and </a:t>
            </a:r>
            <a:r>
              <a:rPr dirty="0"/>
              <a:t>computational </a:t>
            </a:r>
            <a:r>
              <a:rPr spc="4" dirty="0"/>
              <a:t>simulations </a:t>
            </a:r>
            <a:r>
              <a:rPr spc="-4" dirty="0"/>
              <a:t>to </a:t>
            </a:r>
            <a:r>
              <a:rPr dirty="0"/>
              <a:t>predict</a:t>
            </a:r>
            <a:r>
              <a:rPr spc="-124" dirty="0"/>
              <a:t> </a:t>
            </a:r>
            <a:r>
              <a:rPr spc="4" dirty="0"/>
              <a:t>optimal  </a:t>
            </a:r>
            <a:r>
              <a:rPr dirty="0"/>
              <a:t>antibiotic </a:t>
            </a:r>
            <a:r>
              <a:rPr spc="4" dirty="0"/>
              <a:t>drug </a:t>
            </a:r>
            <a:r>
              <a:rPr dirty="0"/>
              <a:t>regimens </a:t>
            </a:r>
            <a:r>
              <a:rPr spc="-13" dirty="0"/>
              <a:t>for </a:t>
            </a:r>
            <a:r>
              <a:rPr i="1" spc="-4" dirty="0"/>
              <a:t>Mycobacterium</a:t>
            </a:r>
            <a:r>
              <a:rPr i="1" spc="-35" dirty="0"/>
              <a:t> </a:t>
            </a:r>
            <a:r>
              <a:rPr i="1" spc="4" dirty="0"/>
              <a:t>tuberculosis</a:t>
            </a:r>
          </a:p>
        </p:txBody>
      </p:sp>
      <p:sp>
        <p:nvSpPr>
          <p:cNvPr id="3" name="object 3"/>
          <p:cNvSpPr/>
          <p:nvPr/>
        </p:nvSpPr>
        <p:spPr>
          <a:xfrm>
            <a:off x="803761" y="173428"/>
            <a:ext cx="655092" cy="261375"/>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 name="object 4"/>
          <p:cNvSpPr/>
          <p:nvPr/>
        </p:nvSpPr>
        <p:spPr>
          <a:xfrm>
            <a:off x="6354900" y="3587459"/>
            <a:ext cx="5740252" cy="3270541"/>
          </a:xfrm>
          <a:custGeom>
            <a:avLst/>
            <a:gdLst/>
            <a:ahLst/>
            <a:cxnLst/>
            <a:rect l="l" t="t" r="r" b="b"/>
            <a:pathLst>
              <a:path w="1555115" h="1015364">
                <a:moveTo>
                  <a:pt x="0" y="1015159"/>
                </a:moveTo>
                <a:lnTo>
                  <a:pt x="1554723" y="1015159"/>
                </a:lnTo>
                <a:lnTo>
                  <a:pt x="1554723" y="0"/>
                </a:lnTo>
                <a:lnTo>
                  <a:pt x="0" y="0"/>
                </a:lnTo>
                <a:lnTo>
                  <a:pt x="0" y="1015159"/>
                </a:lnTo>
                <a:close/>
              </a:path>
            </a:pathLst>
          </a:custGeom>
          <a:solidFill>
            <a:srgbClr val="32649C"/>
          </a:solidFill>
        </p:spPr>
        <p:txBody>
          <a:bodyPr wrap="square" lIns="0" tIns="0" rIns="0" bIns="0" rtlCol="0"/>
          <a:lstStyle/>
          <a:p>
            <a:pPr defTabSz="806867"/>
            <a:endParaRPr sz="1588">
              <a:solidFill>
                <a:prstClr val="black"/>
              </a:solidFill>
              <a:latin typeface="Calibri"/>
            </a:endParaRPr>
          </a:p>
        </p:txBody>
      </p:sp>
      <p:sp>
        <p:nvSpPr>
          <p:cNvPr id="5" name="object 5"/>
          <p:cNvSpPr/>
          <p:nvPr/>
        </p:nvSpPr>
        <p:spPr>
          <a:xfrm>
            <a:off x="8473912" y="5531870"/>
            <a:ext cx="1413378" cy="447688"/>
          </a:xfrm>
          <a:custGeom>
            <a:avLst/>
            <a:gdLst/>
            <a:ahLst/>
            <a:cxnLst/>
            <a:rect l="l" t="t" r="r" b="b"/>
            <a:pathLst>
              <a:path w="382904" h="121284">
                <a:moveTo>
                  <a:pt x="0" y="121192"/>
                </a:moveTo>
                <a:lnTo>
                  <a:pt x="382472" y="121192"/>
                </a:lnTo>
                <a:lnTo>
                  <a:pt x="382472" y="0"/>
                </a:lnTo>
                <a:lnTo>
                  <a:pt x="0" y="0"/>
                </a:lnTo>
                <a:lnTo>
                  <a:pt x="0" y="121192"/>
                </a:lnTo>
                <a:close/>
              </a:path>
            </a:pathLst>
          </a:custGeom>
          <a:solidFill>
            <a:srgbClr val="59B0B9"/>
          </a:solidFill>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6570544" y="4118087"/>
            <a:ext cx="5308964" cy="2618158"/>
          </a:xfrm>
          <a:custGeom>
            <a:avLst/>
            <a:gdLst/>
            <a:ahLst/>
            <a:cxnLst/>
            <a:rect l="l" t="t" r="r" b="b"/>
            <a:pathLst>
              <a:path w="1438275" h="709295">
                <a:moveTo>
                  <a:pt x="0" y="709048"/>
                </a:moveTo>
                <a:lnTo>
                  <a:pt x="1438120" y="709048"/>
                </a:lnTo>
                <a:lnTo>
                  <a:pt x="1438120" y="0"/>
                </a:lnTo>
                <a:lnTo>
                  <a:pt x="0" y="0"/>
                </a:lnTo>
                <a:lnTo>
                  <a:pt x="0" y="709048"/>
                </a:lnTo>
                <a:close/>
              </a:path>
            </a:pathLst>
          </a:custGeom>
          <a:solidFill>
            <a:srgbClr val="FFFFFF"/>
          </a:solid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7027447" y="4018697"/>
            <a:ext cx="5308964" cy="2618158"/>
          </a:xfrm>
          <a:custGeom>
            <a:avLst/>
            <a:gdLst/>
            <a:ahLst/>
            <a:cxnLst/>
            <a:rect l="l" t="t" r="r" b="b"/>
            <a:pathLst>
              <a:path w="1438275" h="709295">
                <a:moveTo>
                  <a:pt x="0" y="0"/>
                </a:moveTo>
                <a:lnTo>
                  <a:pt x="1438119" y="0"/>
                </a:lnTo>
                <a:lnTo>
                  <a:pt x="1438119" y="709048"/>
                </a:lnTo>
                <a:lnTo>
                  <a:pt x="0" y="709048"/>
                </a:lnTo>
                <a:lnTo>
                  <a:pt x="0" y="0"/>
                </a:lnTo>
                <a:close/>
              </a:path>
            </a:pathLst>
          </a:custGeom>
          <a:ln w="3239">
            <a:solidFill>
              <a:srgbClr val="DEAE00"/>
            </a:solidFill>
          </a:ln>
        </p:spPr>
        <p:txBody>
          <a:bodyPr wrap="square" lIns="0" tIns="0" rIns="0" bIns="0" rtlCol="0"/>
          <a:lstStyle/>
          <a:p>
            <a:pPr defTabSz="806867"/>
            <a:endParaRPr sz="1588">
              <a:solidFill>
                <a:prstClr val="black"/>
              </a:solidFill>
              <a:latin typeface="Calibri"/>
            </a:endParaRPr>
          </a:p>
        </p:txBody>
      </p:sp>
      <p:sp>
        <p:nvSpPr>
          <p:cNvPr id="8" name="object 8"/>
          <p:cNvSpPr txBox="1"/>
          <p:nvPr/>
        </p:nvSpPr>
        <p:spPr>
          <a:xfrm>
            <a:off x="6811803" y="3676410"/>
            <a:ext cx="5062144" cy="381964"/>
          </a:xfrm>
          <a:prstGeom prst="rect">
            <a:avLst/>
          </a:prstGeom>
        </p:spPr>
        <p:txBody>
          <a:bodyPr vert="horz" wrap="square" lIns="0" tIns="9525" rIns="0" bIns="0" rtlCol="0">
            <a:spAutoFit/>
          </a:bodyPr>
          <a:lstStyle/>
          <a:p>
            <a:pPr marL="20172" marR="92453" algn="ctr" defTabSz="806867">
              <a:lnSpc>
                <a:spcPct val="102899"/>
              </a:lnSpc>
              <a:spcBef>
                <a:spcPts val="75"/>
              </a:spcBef>
            </a:pPr>
            <a:r>
              <a:rPr sz="1200" b="1" u="sng" dirty="0">
                <a:uFill>
                  <a:solidFill>
                    <a:srgbClr val="E7ECED"/>
                  </a:solidFill>
                </a:uFill>
                <a:latin typeface="Tw Cen MT"/>
                <a:cs typeface="Tw Cen MT"/>
              </a:rPr>
              <a:t>Collaborative third-party evaluation of MSM projects </a:t>
            </a:r>
            <a:r>
              <a:rPr sz="1200" b="1" dirty="0">
                <a:latin typeface="Tw Cen MT"/>
                <a:cs typeface="Tw Cen MT"/>
              </a:rPr>
              <a:t> </a:t>
            </a:r>
            <a:r>
              <a:rPr sz="1200" b="1" u="sng" dirty="0">
                <a:uFill>
                  <a:solidFill>
                    <a:srgbClr val="E7ECED"/>
                  </a:solidFill>
                </a:uFill>
                <a:latin typeface="Tw Cen MT"/>
                <a:cs typeface="Tw Cen MT"/>
              </a:rPr>
              <a:t>can lead to technical and scientific</a:t>
            </a:r>
            <a:r>
              <a:rPr sz="1200" b="1" u="sng" spc="-4" dirty="0">
                <a:uFill>
                  <a:solidFill>
                    <a:srgbClr val="E7ECED"/>
                  </a:solidFill>
                </a:uFill>
                <a:latin typeface="Tw Cen MT"/>
                <a:cs typeface="Tw Cen MT"/>
              </a:rPr>
              <a:t> </a:t>
            </a:r>
            <a:r>
              <a:rPr sz="1200" b="1" u="sng" dirty="0">
                <a:uFill>
                  <a:solidFill>
                    <a:srgbClr val="E7ECED"/>
                  </a:solidFill>
                </a:uFill>
                <a:latin typeface="Tw Cen MT"/>
                <a:cs typeface="Tw Cen MT"/>
              </a:rPr>
              <a:t>benefits</a:t>
            </a:r>
            <a:r>
              <a:rPr lang="en-US" sz="1200" dirty="0">
                <a:latin typeface="Tw Cen MT"/>
                <a:cs typeface="Tw Cen MT"/>
              </a:rPr>
              <a:t> </a:t>
            </a:r>
            <a:r>
              <a:rPr sz="1200" b="1" u="sng" dirty="0">
                <a:uFill>
                  <a:solidFill>
                    <a:srgbClr val="E7ECED"/>
                  </a:solidFill>
                </a:uFill>
                <a:latin typeface="Tw Cen MT"/>
                <a:cs typeface="Tw Cen MT"/>
              </a:rPr>
              <a:t>for funded U01 projects</a:t>
            </a:r>
            <a:endParaRPr sz="1200" dirty="0">
              <a:latin typeface="Tw Cen MT"/>
              <a:cs typeface="Tw Cen MT"/>
            </a:endParaRPr>
          </a:p>
        </p:txBody>
      </p:sp>
      <p:sp>
        <p:nvSpPr>
          <p:cNvPr id="9" name="object 9"/>
          <p:cNvSpPr txBox="1"/>
          <p:nvPr/>
        </p:nvSpPr>
        <p:spPr>
          <a:xfrm>
            <a:off x="7746588" y="5581914"/>
            <a:ext cx="4258900" cy="74678"/>
          </a:xfrm>
          <a:prstGeom prst="rect">
            <a:avLst/>
          </a:prstGeom>
          <a:solidFill>
            <a:srgbClr val="9BCFD5"/>
          </a:solidFill>
        </p:spPr>
        <p:txBody>
          <a:bodyPr vert="horz" wrap="square" lIns="0" tIns="20171" rIns="0" bIns="0" rtlCol="0">
            <a:spAutoFit/>
          </a:bodyPr>
          <a:lstStyle/>
          <a:p>
            <a:pPr marL="14008" defTabSz="806867">
              <a:spcBef>
                <a:spcPts val="159"/>
              </a:spcBef>
            </a:pPr>
            <a:r>
              <a:rPr sz="353" spc="4" dirty="0">
                <a:solidFill>
                  <a:srgbClr val="FFFFFF"/>
                </a:solidFill>
                <a:latin typeface="Arial"/>
                <a:cs typeface="Arial"/>
              </a:rPr>
              <a:t>Blemker, Linderman, Kirschner, Peirce-Cottler</a:t>
            </a:r>
            <a:endParaRPr sz="353">
              <a:solidFill>
                <a:prstClr val="black"/>
              </a:solidFill>
              <a:latin typeface="Arial"/>
              <a:cs typeface="Arial"/>
            </a:endParaRPr>
          </a:p>
        </p:txBody>
      </p:sp>
      <p:sp>
        <p:nvSpPr>
          <p:cNvPr id="10" name="object 10"/>
          <p:cNvSpPr/>
          <p:nvPr/>
        </p:nvSpPr>
        <p:spPr>
          <a:xfrm>
            <a:off x="7211418" y="4309866"/>
            <a:ext cx="4027216" cy="2404974"/>
          </a:xfrm>
          <a:prstGeom prst="rect">
            <a:avLst/>
          </a:prstGeom>
          <a:blipFill>
            <a:blip r:embed="rId3" cstate="print"/>
            <a:stretch>
              <a:fillRect/>
            </a:stretch>
          </a:blipFill>
        </p:spPr>
        <p:txBody>
          <a:bodyPr wrap="square" lIns="0" tIns="0" rIns="0" bIns="0" rtlCol="0"/>
          <a:lstStyle/>
          <a:p>
            <a:pPr defTabSz="806867"/>
            <a:endParaRPr sz="1588" dirty="0">
              <a:solidFill>
                <a:prstClr val="black"/>
              </a:solidFill>
              <a:latin typeface="Calibri"/>
            </a:endParaRPr>
          </a:p>
        </p:txBody>
      </p:sp>
      <p:sp>
        <p:nvSpPr>
          <p:cNvPr id="11" name="object 11"/>
          <p:cNvSpPr txBox="1">
            <a:spLocks noGrp="1"/>
          </p:cNvSpPr>
          <p:nvPr>
            <p:ph type="body" idx="1"/>
          </p:nvPr>
        </p:nvSpPr>
        <p:spPr>
          <a:xfrm>
            <a:off x="318053" y="633443"/>
            <a:ext cx="11873948" cy="3212988"/>
          </a:xfrm>
          <a:prstGeom prst="rect">
            <a:avLst/>
          </a:prstGeom>
        </p:spPr>
        <p:txBody>
          <a:bodyPr vert="horz" wrap="square" lIns="0" tIns="44824" rIns="0" bIns="0" rtlCol="0">
            <a:spAutoFit/>
          </a:bodyPr>
          <a:lstStyle/>
          <a:p>
            <a:pPr marL="11206">
              <a:spcBef>
                <a:spcPts val="353"/>
              </a:spcBef>
            </a:pPr>
            <a:r>
              <a:rPr spc="4" dirty="0"/>
              <a:t>Denise </a:t>
            </a:r>
            <a:r>
              <a:rPr spc="-13" dirty="0"/>
              <a:t>Kirschner, </a:t>
            </a:r>
            <a:r>
              <a:rPr dirty="0"/>
              <a:t>Jennifer </a:t>
            </a:r>
            <a:r>
              <a:rPr spc="4" dirty="0"/>
              <a:t>Linderman (UM), JoAnne </a:t>
            </a:r>
            <a:r>
              <a:rPr dirty="0"/>
              <a:t>Flynn (UPitt)., </a:t>
            </a:r>
            <a:r>
              <a:rPr spc="-9" dirty="0"/>
              <a:t>Veronique </a:t>
            </a:r>
            <a:r>
              <a:rPr dirty="0"/>
              <a:t>Dartois</a:t>
            </a:r>
            <a:r>
              <a:rPr spc="97" dirty="0"/>
              <a:t> </a:t>
            </a:r>
            <a:r>
              <a:rPr dirty="0"/>
              <a:t>(Rutgers)</a:t>
            </a:r>
          </a:p>
          <a:p>
            <a:pPr marL="11206">
              <a:lnSpc>
                <a:spcPts val="1685"/>
              </a:lnSpc>
              <a:spcBef>
                <a:spcPts val="221"/>
              </a:spcBef>
            </a:pPr>
            <a:r>
              <a:rPr sz="1412" spc="-4" dirty="0"/>
              <a:t>Problem: </a:t>
            </a:r>
            <a:r>
              <a:rPr sz="1412" b="0" spc="-13" dirty="0"/>
              <a:t>Tuberculosis </a:t>
            </a:r>
            <a:r>
              <a:rPr sz="1412" b="0" dirty="0"/>
              <a:t>is </a:t>
            </a:r>
            <a:r>
              <a:rPr sz="1412" b="0" spc="-4" dirty="0"/>
              <a:t>the number one cause of death due </a:t>
            </a:r>
            <a:r>
              <a:rPr sz="1412" b="0" spc="-9" dirty="0"/>
              <a:t>to infectious </a:t>
            </a:r>
            <a:r>
              <a:rPr sz="1412" b="0" spc="-4" dirty="0"/>
              <a:t>disease. Drug </a:t>
            </a:r>
            <a:r>
              <a:rPr sz="1412" b="0" spc="-9" dirty="0"/>
              <a:t>treatment </a:t>
            </a:r>
            <a:r>
              <a:rPr sz="1412" b="0" dirty="0"/>
              <a:t>is</a:t>
            </a:r>
            <a:r>
              <a:rPr sz="1412" b="0" spc="93" dirty="0"/>
              <a:t> </a:t>
            </a:r>
            <a:r>
              <a:rPr sz="1412" b="0" spc="-4" dirty="0"/>
              <a:t>long</a:t>
            </a:r>
            <a:endParaRPr sz="1412" dirty="0"/>
          </a:p>
          <a:p>
            <a:pPr marL="11206">
              <a:lnSpc>
                <a:spcPts val="1685"/>
              </a:lnSpc>
            </a:pPr>
            <a:r>
              <a:rPr sz="1412" b="0" dirty="0"/>
              <a:t>(9 </a:t>
            </a:r>
            <a:r>
              <a:rPr sz="1412" b="0" spc="-4" dirty="0"/>
              <a:t>months), with multiple drugs and </a:t>
            </a:r>
            <a:r>
              <a:rPr sz="1412" b="0" spc="-9" dirty="0"/>
              <a:t>resistance </a:t>
            </a:r>
            <a:r>
              <a:rPr sz="1412" b="0" dirty="0"/>
              <a:t>is </a:t>
            </a:r>
            <a:r>
              <a:rPr sz="1412" b="0" spc="-9" dirty="0"/>
              <a:t>prevalent. </a:t>
            </a:r>
            <a:r>
              <a:rPr sz="1412" b="0" spc="-4" dirty="0"/>
              <a:t>No </a:t>
            </a:r>
            <a:r>
              <a:rPr sz="1412" b="0" spc="-9" dirty="0"/>
              <a:t>rational </a:t>
            </a:r>
            <a:r>
              <a:rPr sz="1412" b="0" spc="-4" dirty="0"/>
              <a:t>approach </a:t>
            </a:r>
            <a:r>
              <a:rPr sz="1412" b="0" spc="-9" dirty="0"/>
              <a:t>to </a:t>
            </a:r>
            <a:r>
              <a:rPr sz="1412" b="0" spc="-4" dirty="0"/>
              <a:t>drug regimen design</a:t>
            </a:r>
            <a:r>
              <a:rPr sz="1412" b="0" spc="79" dirty="0"/>
              <a:t> </a:t>
            </a:r>
            <a:r>
              <a:rPr sz="1412" b="0" spc="-9" dirty="0"/>
              <a:t>exists.</a:t>
            </a:r>
            <a:endParaRPr sz="1412" dirty="0"/>
          </a:p>
          <a:p>
            <a:pPr>
              <a:spcBef>
                <a:spcPts val="31"/>
              </a:spcBef>
            </a:pPr>
            <a:endParaRPr sz="1500" dirty="0">
              <a:latin typeface="Times New Roman"/>
              <a:cs typeface="Times New Roman"/>
            </a:endParaRPr>
          </a:p>
          <a:p>
            <a:pPr marL="11206">
              <a:lnSpc>
                <a:spcPts val="1685"/>
              </a:lnSpc>
            </a:pPr>
            <a:r>
              <a:rPr sz="1412" spc="-4" dirty="0"/>
              <a:t>How </a:t>
            </a:r>
            <a:r>
              <a:rPr sz="1412" spc="-9" dirty="0"/>
              <a:t>we </a:t>
            </a:r>
            <a:r>
              <a:rPr sz="1412" spc="-4" dirty="0"/>
              <a:t>approach</a:t>
            </a:r>
            <a:r>
              <a:rPr sz="1412" dirty="0"/>
              <a:t> </a:t>
            </a:r>
            <a:r>
              <a:rPr sz="1412" spc="-4" dirty="0"/>
              <a:t>it:</a:t>
            </a:r>
            <a:endParaRPr sz="1412" dirty="0"/>
          </a:p>
          <a:p>
            <a:pPr marL="11206">
              <a:lnSpc>
                <a:spcPts val="1685"/>
              </a:lnSpc>
              <a:buFont typeface="Arial"/>
              <a:buChar char="•"/>
              <a:tabLst>
                <a:tab pos="252706" algn="l"/>
                <a:tab pos="253266" algn="l"/>
              </a:tabLst>
            </a:pPr>
            <a:r>
              <a:rPr sz="1412" b="0" spc="-31" dirty="0"/>
              <a:t>We </a:t>
            </a:r>
            <a:r>
              <a:rPr sz="1412" b="0" spc="-4" dirty="0"/>
              <a:t>designed </a:t>
            </a:r>
            <a:r>
              <a:rPr sz="1412" b="0" dirty="0"/>
              <a:t>an </a:t>
            </a:r>
            <a:r>
              <a:rPr sz="1412" b="0" spc="-13" dirty="0"/>
              <a:t>integrated </a:t>
            </a:r>
            <a:r>
              <a:rPr sz="1412" b="0" spc="-9" dirty="0"/>
              <a:t>computational/experimental </a:t>
            </a:r>
            <a:r>
              <a:rPr sz="1412" b="0" spc="-4" dirty="0"/>
              <a:t>approach </a:t>
            </a:r>
            <a:r>
              <a:rPr sz="1412" b="0" spc="-9" dirty="0"/>
              <a:t>to </a:t>
            </a:r>
            <a:r>
              <a:rPr sz="1412" b="0" spc="-4" dirty="0"/>
              <a:t>optimizing drug</a:t>
            </a:r>
            <a:r>
              <a:rPr sz="1412" b="0" spc="53" dirty="0"/>
              <a:t> </a:t>
            </a:r>
            <a:r>
              <a:rPr sz="1412" b="0" spc="-4" dirty="0"/>
              <a:t>regimen</a:t>
            </a:r>
            <a:endParaRPr sz="1412" dirty="0"/>
          </a:p>
          <a:p>
            <a:pPr marL="11206">
              <a:lnSpc>
                <a:spcPts val="1685"/>
              </a:lnSpc>
              <a:spcBef>
                <a:spcPts val="66"/>
              </a:spcBef>
              <a:buFont typeface="Arial"/>
              <a:buChar char="•"/>
              <a:tabLst>
                <a:tab pos="252706" algn="l"/>
                <a:tab pos="253266" algn="l"/>
              </a:tabLst>
            </a:pPr>
            <a:r>
              <a:rPr sz="1412" b="0" spc="-31" dirty="0"/>
              <a:t>We </a:t>
            </a:r>
            <a:r>
              <a:rPr sz="1412" b="0" spc="-4" dirty="0"/>
              <a:t>developed </a:t>
            </a:r>
            <a:r>
              <a:rPr sz="1412" b="0" dirty="0"/>
              <a:t>an MSM </a:t>
            </a:r>
            <a:r>
              <a:rPr sz="1412" b="0" spc="-4" dirty="0"/>
              <a:t>of </a:t>
            </a:r>
            <a:r>
              <a:rPr sz="1412" b="0" spc="-9" dirty="0"/>
              <a:t>granuloma formation, </a:t>
            </a:r>
            <a:r>
              <a:rPr sz="1412" b="0" spc="-4" dirty="0"/>
              <a:t>antibiotic distribution, antibiotic</a:t>
            </a:r>
            <a:r>
              <a:rPr sz="1412" b="0" spc="62" dirty="0"/>
              <a:t> </a:t>
            </a:r>
            <a:r>
              <a:rPr sz="1412" b="0" spc="-9" dirty="0"/>
              <a:t>treatment</a:t>
            </a:r>
            <a:endParaRPr sz="1412" dirty="0"/>
          </a:p>
          <a:p>
            <a:pPr marL="11206">
              <a:lnSpc>
                <a:spcPts val="1685"/>
              </a:lnSpc>
              <a:buFont typeface="Arial"/>
              <a:buChar char="•"/>
              <a:tabLst>
                <a:tab pos="252706" algn="l"/>
                <a:tab pos="253266" algn="l"/>
              </a:tabLst>
            </a:pPr>
            <a:r>
              <a:rPr sz="1412" b="0" spc="-31" dirty="0"/>
              <a:t>We </a:t>
            </a:r>
            <a:r>
              <a:rPr sz="1412" b="0" spc="-4" dirty="0"/>
              <a:t>predict optimal solutions </a:t>
            </a:r>
            <a:r>
              <a:rPr sz="1412" b="0" spc="-13" dirty="0"/>
              <a:t>for </a:t>
            </a:r>
            <a:r>
              <a:rPr sz="1412" b="0" spc="-9" dirty="0"/>
              <a:t>treatment </a:t>
            </a:r>
            <a:r>
              <a:rPr sz="1412" b="0" spc="-4" dirty="0"/>
              <a:t>that </a:t>
            </a:r>
            <a:r>
              <a:rPr sz="1412" b="0" spc="-9" dirty="0"/>
              <a:t>we </a:t>
            </a:r>
            <a:r>
              <a:rPr sz="1412" b="0" spc="-4" dirty="0"/>
              <a:t>will </a:t>
            </a:r>
            <a:r>
              <a:rPr sz="1412" b="0" spc="-9" dirty="0"/>
              <a:t>test </a:t>
            </a:r>
            <a:r>
              <a:rPr sz="1412" b="0" dirty="0"/>
              <a:t>in </a:t>
            </a:r>
            <a:r>
              <a:rPr sz="1412" b="0" spc="-4" dirty="0"/>
              <a:t>the non-human</a:t>
            </a:r>
            <a:r>
              <a:rPr sz="1412" b="0" spc="97" dirty="0"/>
              <a:t> </a:t>
            </a:r>
            <a:r>
              <a:rPr sz="1412" b="0" spc="-4" dirty="0"/>
              <a:t>primate</a:t>
            </a:r>
            <a:endParaRPr sz="1412" dirty="0"/>
          </a:p>
          <a:p>
            <a:pPr>
              <a:spcBef>
                <a:spcPts val="31"/>
              </a:spcBef>
              <a:buFont typeface="Arial"/>
              <a:buChar char="•"/>
            </a:pPr>
            <a:endParaRPr sz="1500" dirty="0">
              <a:latin typeface="Times New Roman"/>
              <a:cs typeface="Times New Roman"/>
            </a:endParaRPr>
          </a:p>
          <a:p>
            <a:pPr marL="11206">
              <a:lnSpc>
                <a:spcPts val="1685"/>
              </a:lnSpc>
            </a:pPr>
            <a:r>
              <a:rPr sz="1412" spc="-9" dirty="0"/>
              <a:t>Details:</a:t>
            </a:r>
            <a:endParaRPr sz="1412" dirty="0"/>
          </a:p>
          <a:p>
            <a:pPr marL="11206" marR="93014">
              <a:lnSpc>
                <a:spcPts val="1677"/>
              </a:lnSpc>
              <a:spcBef>
                <a:spcPts val="62"/>
              </a:spcBef>
              <a:buFont typeface="Arial"/>
              <a:buChar char="•"/>
              <a:tabLst>
                <a:tab pos="212363" algn="l"/>
                <a:tab pos="212923" algn="l"/>
              </a:tabLst>
            </a:pPr>
            <a:r>
              <a:rPr sz="1412" b="0" spc="-31" dirty="0"/>
              <a:t>We </a:t>
            </a:r>
            <a:r>
              <a:rPr sz="1412" b="0" spc="-9" dirty="0"/>
              <a:t>utilize </a:t>
            </a:r>
            <a:r>
              <a:rPr sz="1412" b="0" dirty="0"/>
              <a:t>a </a:t>
            </a:r>
            <a:r>
              <a:rPr sz="1412" b="0" spc="-4" dirty="0"/>
              <a:t>cellular and tissue scale </a:t>
            </a:r>
            <a:r>
              <a:rPr sz="1412" b="0" spc="-9" dirty="0"/>
              <a:t>agent-based </a:t>
            </a:r>
            <a:r>
              <a:rPr sz="1412" b="0" spc="-4" dirty="0"/>
              <a:t>model </a:t>
            </a:r>
            <a:r>
              <a:rPr sz="1412" b="0" spc="-9" dirty="0"/>
              <a:t>to </a:t>
            </a:r>
            <a:r>
              <a:rPr sz="1412" b="0" spc="-4" dirty="0"/>
              <a:t>simulate immune </a:t>
            </a:r>
            <a:r>
              <a:rPr sz="1412" b="0" dirty="0"/>
              <a:t>cell </a:t>
            </a:r>
            <a:r>
              <a:rPr sz="1412" b="0" spc="-4" dirty="0"/>
              <a:t>and bacterial </a:t>
            </a:r>
            <a:r>
              <a:rPr sz="1412" b="0" spc="-9" dirty="0"/>
              <a:t>interactions </a:t>
            </a:r>
            <a:r>
              <a:rPr sz="1412" b="0" spc="-4" dirty="0"/>
              <a:t>on </a:t>
            </a:r>
            <a:r>
              <a:rPr sz="1412" b="0" dirty="0"/>
              <a:t>a  </a:t>
            </a:r>
            <a:r>
              <a:rPr sz="1412" b="0" spc="-9" dirty="0"/>
              <a:t>two- </a:t>
            </a:r>
            <a:r>
              <a:rPr sz="1412" b="0" spc="-4" dirty="0"/>
              <a:t>or three-dimensional spatial grid </a:t>
            </a:r>
            <a:r>
              <a:rPr sz="1412" b="0" spc="-9" dirty="0"/>
              <a:t>to capture </a:t>
            </a:r>
            <a:r>
              <a:rPr sz="1412" b="0" spc="-4" dirty="0"/>
              <a:t>the </a:t>
            </a:r>
            <a:r>
              <a:rPr sz="1412" b="0" spc="-9" dirty="0"/>
              <a:t>emergent behavior </a:t>
            </a:r>
            <a:r>
              <a:rPr sz="1412" b="0" spc="-4" dirty="0"/>
              <a:t>of </a:t>
            </a:r>
            <a:r>
              <a:rPr sz="1412" b="0" spc="-9" dirty="0"/>
              <a:t>granuloma</a:t>
            </a:r>
            <a:r>
              <a:rPr sz="1412" b="0" spc="84" dirty="0"/>
              <a:t> </a:t>
            </a:r>
            <a:r>
              <a:rPr sz="1412" b="0" spc="-9" dirty="0"/>
              <a:t>formation</a:t>
            </a:r>
            <a:endParaRPr sz="1412" dirty="0"/>
          </a:p>
          <a:p>
            <a:pPr marL="11206" marR="1122329">
              <a:spcBef>
                <a:spcPts val="4"/>
              </a:spcBef>
              <a:buFont typeface="Arial"/>
              <a:buChar char="•"/>
              <a:tabLst>
                <a:tab pos="212363" algn="l"/>
                <a:tab pos="212923" algn="l"/>
              </a:tabLst>
            </a:pPr>
            <a:r>
              <a:rPr sz="1412" b="0" spc="-18" dirty="0"/>
              <a:t>At </a:t>
            </a:r>
            <a:r>
              <a:rPr sz="1412" b="0" spc="-4" dirty="0"/>
              <a:t>the molecular scale, blood vessels </a:t>
            </a:r>
            <a:r>
              <a:rPr sz="1412" b="0" dirty="0"/>
              <a:t>in </a:t>
            </a:r>
            <a:r>
              <a:rPr sz="1412" b="0" spc="-4" dirty="0"/>
              <a:t>the </a:t>
            </a:r>
            <a:r>
              <a:rPr sz="1412" b="0" spc="-9" dirty="0"/>
              <a:t>agent-based </a:t>
            </a:r>
            <a:r>
              <a:rPr sz="1412" b="0" spc="-4" dirty="0"/>
              <a:t>model deliver antibiotics </a:t>
            </a:r>
            <a:r>
              <a:rPr sz="1412" b="0" spc="-9" dirty="0"/>
              <a:t>into </a:t>
            </a:r>
            <a:r>
              <a:rPr sz="1412" b="0" spc="-4" dirty="0"/>
              <a:t>lung tissue  </a:t>
            </a:r>
            <a:r>
              <a:rPr sz="1412" b="0" spc="-9" dirty="0"/>
              <a:t>where </a:t>
            </a:r>
            <a:r>
              <a:rPr sz="1412" b="0" spc="-4" dirty="0"/>
              <a:t>antibiotics </a:t>
            </a:r>
            <a:r>
              <a:rPr sz="1412" b="0" spc="-9" dirty="0"/>
              <a:t>undergo </a:t>
            </a:r>
            <a:r>
              <a:rPr sz="1412" b="0" spc="-4" dirty="0"/>
              <a:t>diffusion, extracellular binding, and cellular</a:t>
            </a:r>
            <a:r>
              <a:rPr sz="1412" b="0" spc="40" dirty="0"/>
              <a:t> </a:t>
            </a:r>
            <a:r>
              <a:rPr sz="1412" b="0" spc="-4" dirty="0"/>
              <a:t>partitioni</a:t>
            </a:r>
            <a:r>
              <a:rPr lang="en-US" sz="1412" b="0" spc="-4" dirty="0"/>
              <a:t>ng</a:t>
            </a:r>
            <a:endParaRPr sz="1412" dirty="0"/>
          </a:p>
        </p:txBody>
      </p:sp>
      <p:sp>
        <p:nvSpPr>
          <p:cNvPr id="12" name="object 12"/>
          <p:cNvSpPr txBox="1"/>
          <p:nvPr/>
        </p:nvSpPr>
        <p:spPr>
          <a:xfrm>
            <a:off x="247329" y="4127674"/>
            <a:ext cx="5848672" cy="1542055"/>
          </a:xfrm>
          <a:prstGeom prst="rect">
            <a:avLst/>
          </a:prstGeom>
        </p:spPr>
        <p:txBody>
          <a:bodyPr vert="horz" wrap="square" lIns="0" tIns="11206" rIns="0" bIns="0" rtlCol="0">
            <a:spAutoFit/>
          </a:bodyPr>
          <a:lstStyle/>
          <a:p>
            <a:pPr marL="212923" indent="-201717" defTabSz="806867">
              <a:spcBef>
                <a:spcPts val="88"/>
              </a:spcBef>
              <a:buFont typeface="Arial"/>
              <a:buChar char="•"/>
              <a:tabLst>
                <a:tab pos="212363" algn="l"/>
                <a:tab pos="212923" algn="l"/>
              </a:tabLst>
            </a:pPr>
            <a:r>
              <a:rPr sz="1412" spc="-31" dirty="0">
                <a:solidFill>
                  <a:prstClr val="black"/>
                </a:solidFill>
                <a:latin typeface="Calibri"/>
                <a:cs typeface="Calibri"/>
              </a:rPr>
              <a:t>We </a:t>
            </a:r>
            <a:r>
              <a:rPr sz="1412" spc="-4" dirty="0">
                <a:solidFill>
                  <a:prstClr val="black"/>
                </a:solidFill>
                <a:latin typeface="Calibri"/>
                <a:cs typeface="Calibri"/>
              </a:rPr>
              <a:t>apply </a:t>
            </a:r>
            <a:r>
              <a:rPr sz="1412" dirty="0">
                <a:solidFill>
                  <a:prstClr val="black"/>
                </a:solidFill>
                <a:latin typeface="Calibri"/>
                <a:cs typeface="Calibri"/>
              </a:rPr>
              <a:t>a </a:t>
            </a:r>
            <a:r>
              <a:rPr sz="1412" spc="-9" dirty="0">
                <a:solidFill>
                  <a:prstClr val="black"/>
                </a:solidFill>
                <a:latin typeface="Calibri"/>
                <a:cs typeface="Calibri"/>
              </a:rPr>
              <a:t>surrogate-assisted optimization framework to </a:t>
            </a:r>
            <a:r>
              <a:rPr sz="1412" spc="-4" dirty="0">
                <a:solidFill>
                  <a:prstClr val="black"/>
                </a:solidFill>
                <a:latin typeface="Calibri"/>
                <a:cs typeface="Calibri"/>
              </a:rPr>
              <a:t>predict optimal sterilizing</a:t>
            </a:r>
            <a:r>
              <a:rPr sz="1412" spc="110" dirty="0">
                <a:solidFill>
                  <a:prstClr val="black"/>
                </a:solidFill>
                <a:latin typeface="Calibri"/>
                <a:cs typeface="Calibri"/>
              </a:rPr>
              <a:t> </a:t>
            </a:r>
            <a:r>
              <a:rPr sz="1412" spc="-4" dirty="0">
                <a:solidFill>
                  <a:prstClr val="black"/>
                </a:solidFill>
                <a:latin typeface="Calibri"/>
                <a:cs typeface="Calibri"/>
              </a:rPr>
              <a:t>regimens,</a:t>
            </a:r>
            <a:endParaRPr sz="1412" dirty="0">
              <a:solidFill>
                <a:prstClr val="black"/>
              </a:solidFill>
              <a:latin typeface="Calibri"/>
              <a:cs typeface="Calibri"/>
            </a:endParaRPr>
          </a:p>
          <a:p>
            <a:pPr marL="253266" indent="-242060" defTabSz="806867">
              <a:lnSpc>
                <a:spcPts val="1685"/>
              </a:lnSpc>
              <a:spcBef>
                <a:spcPts val="62"/>
              </a:spcBef>
              <a:buFont typeface="Arial"/>
              <a:buChar char="•"/>
              <a:tabLst>
                <a:tab pos="252706" algn="l"/>
                <a:tab pos="253266" algn="l"/>
              </a:tabLst>
            </a:pPr>
            <a:r>
              <a:rPr sz="1412" spc="-9" dirty="0">
                <a:solidFill>
                  <a:prstClr val="black"/>
                </a:solidFill>
                <a:latin typeface="Calibri"/>
                <a:cs typeface="Calibri"/>
              </a:rPr>
              <a:t>providing </a:t>
            </a:r>
            <a:r>
              <a:rPr sz="1412" dirty="0">
                <a:solidFill>
                  <a:prstClr val="black"/>
                </a:solidFill>
                <a:latin typeface="Calibri"/>
                <a:cs typeface="Calibri"/>
              </a:rPr>
              <a:t>an </a:t>
            </a:r>
            <a:r>
              <a:rPr sz="1412" spc="-9" dirty="0">
                <a:solidFill>
                  <a:prstClr val="black"/>
                </a:solidFill>
                <a:latin typeface="Calibri"/>
                <a:cs typeface="Calibri"/>
              </a:rPr>
              <a:t>efficient </a:t>
            </a:r>
            <a:r>
              <a:rPr sz="1412" spc="-18" dirty="0">
                <a:solidFill>
                  <a:prstClr val="black"/>
                </a:solidFill>
                <a:latin typeface="Calibri"/>
                <a:cs typeface="Calibri"/>
              </a:rPr>
              <a:t>way </a:t>
            </a:r>
            <a:r>
              <a:rPr sz="1412" spc="-9" dirty="0">
                <a:solidFill>
                  <a:prstClr val="black"/>
                </a:solidFill>
                <a:latin typeface="Calibri"/>
                <a:cs typeface="Calibri"/>
              </a:rPr>
              <a:t>to </a:t>
            </a:r>
            <a:r>
              <a:rPr sz="1412" spc="-4" dirty="0">
                <a:solidFill>
                  <a:prstClr val="black"/>
                </a:solidFill>
                <a:latin typeface="Calibri"/>
                <a:cs typeface="Calibri"/>
              </a:rPr>
              <a:t>identify optimal</a:t>
            </a:r>
            <a:r>
              <a:rPr sz="1412" spc="9" dirty="0">
                <a:solidFill>
                  <a:prstClr val="black"/>
                </a:solidFill>
                <a:latin typeface="Calibri"/>
                <a:cs typeface="Calibri"/>
              </a:rPr>
              <a:t> </a:t>
            </a:r>
            <a:r>
              <a:rPr sz="1412" spc="-4" dirty="0">
                <a:solidFill>
                  <a:prstClr val="black"/>
                </a:solidFill>
                <a:latin typeface="Calibri"/>
                <a:cs typeface="Calibri"/>
              </a:rPr>
              <a:t>regimens</a:t>
            </a:r>
            <a:endParaRPr sz="1412" dirty="0">
              <a:solidFill>
                <a:prstClr val="black"/>
              </a:solidFill>
              <a:latin typeface="Calibri"/>
              <a:cs typeface="Calibri"/>
            </a:endParaRPr>
          </a:p>
          <a:p>
            <a:pPr marL="212923" indent="-201717" defTabSz="806867">
              <a:lnSpc>
                <a:spcPts val="1672"/>
              </a:lnSpc>
              <a:buFont typeface="Arial"/>
              <a:buChar char="•"/>
              <a:tabLst>
                <a:tab pos="212363" algn="l"/>
                <a:tab pos="212923" algn="l"/>
              </a:tabLst>
            </a:pPr>
            <a:r>
              <a:rPr sz="1412" spc="-31" dirty="0">
                <a:solidFill>
                  <a:prstClr val="black"/>
                </a:solidFill>
                <a:latin typeface="Calibri"/>
                <a:cs typeface="Calibri"/>
              </a:rPr>
              <a:t>We </a:t>
            </a:r>
            <a:r>
              <a:rPr sz="1412" spc="-4" dirty="0">
                <a:solidFill>
                  <a:prstClr val="black"/>
                </a:solidFill>
                <a:latin typeface="Calibri"/>
                <a:cs typeface="Calibri"/>
              </a:rPr>
              <a:t>use sensitivity/uncertainty analysis </a:t>
            </a:r>
            <a:r>
              <a:rPr sz="1412" spc="-9" dirty="0">
                <a:solidFill>
                  <a:prstClr val="black"/>
                </a:solidFill>
                <a:latin typeface="Calibri"/>
                <a:cs typeface="Calibri"/>
              </a:rPr>
              <a:t>to </a:t>
            </a:r>
            <a:r>
              <a:rPr sz="1412" spc="-4" dirty="0">
                <a:solidFill>
                  <a:prstClr val="black"/>
                </a:solidFill>
                <a:latin typeface="Calibri"/>
                <a:cs typeface="Calibri"/>
              </a:rPr>
              <a:t>define </a:t>
            </a:r>
            <a:r>
              <a:rPr sz="1412" spc="-9" dirty="0">
                <a:solidFill>
                  <a:prstClr val="black"/>
                </a:solidFill>
                <a:latin typeface="Calibri"/>
                <a:cs typeface="Calibri"/>
              </a:rPr>
              <a:t>parameters </a:t>
            </a:r>
            <a:r>
              <a:rPr sz="1412" dirty="0">
                <a:solidFill>
                  <a:prstClr val="black"/>
                </a:solidFill>
                <a:latin typeface="Calibri"/>
                <a:cs typeface="Calibri"/>
              </a:rPr>
              <a:t>&amp; </a:t>
            </a:r>
            <a:r>
              <a:rPr sz="1412" spc="-4" dirty="0">
                <a:solidFill>
                  <a:prstClr val="black"/>
                </a:solidFill>
                <a:latin typeface="Calibri"/>
                <a:cs typeface="Calibri"/>
              </a:rPr>
              <a:t>predict </a:t>
            </a:r>
            <a:r>
              <a:rPr sz="1412" spc="-13" dirty="0">
                <a:solidFill>
                  <a:prstClr val="black"/>
                </a:solidFill>
                <a:latin typeface="Calibri"/>
                <a:cs typeface="Calibri"/>
              </a:rPr>
              <a:t>factors </a:t>
            </a:r>
            <a:r>
              <a:rPr sz="1412" spc="-4" dirty="0">
                <a:solidFill>
                  <a:prstClr val="black"/>
                </a:solidFill>
                <a:latin typeface="Calibri"/>
                <a:cs typeface="Calibri"/>
              </a:rPr>
              <a:t>driving</a:t>
            </a:r>
            <a:r>
              <a:rPr sz="1412" spc="124" dirty="0">
                <a:solidFill>
                  <a:prstClr val="black"/>
                </a:solidFill>
                <a:latin typeface="Calibri"/>
                <a:cs typeface="Calibri"/>
              </a:rPr>
              <a:t> </a:t>
            </a:r>
            <a:r>
              <a:rPr sz="1412" spc="-9" dirty="0">
                <a:solidFill>
                  <a:prstClr val="black"/>
                </a:solidFill>
                <a:latin typeface="Calibri"/>
                <a:cs typeface="Calibri"/>
              </a:rPr>
              <a:t>outcomes</a:t>
            </a:r>
            <a:endParaRPr sz="1412" dirty="0">
              <a:solidFill>
                <a:prstClr val="black"/>
              </a:solidFill>
              <a:latin typeface="Calibri"/>
              <a:cs typeface="Calibri"/>
            </a:endParaRPr>
          </a:p>
          <a:p>
            <a:pPr marL="212923" indent="-201717" defTabSz="806867">
              <a:lnSpc>
                <a:spcPts val="1685"/>
              </a:lnSpc>
              <a:buFont typeface="Arial"/>
              <a:buChar char="•"/>
              <a:tabLst>
                <a:tab pos="212363" algn="l"/>
                <a:tab pos="212923" algn="l"/>
              </a:tabLst>
            </a:pPr>
            <a:r>
              <a:rPr sz="1412" spc="-31" dirty="0">
                <a:solidFill>
                  <a:prstClr val="black"/>
                </a:solidFill>
                <a:latin typeface="Calibri"/>
                <a:cs typeface="Calibri"/>
              </a:rPr>
              <a:t>We </a:t>
            </a:r>
            <a:r>
              <a:rPr sz="1412" spc="-9" dirty="0">
                <a:solidFill>
                  <a:prstClr val="black"/>
                </a:solidFill>
                <a:latin typeface="Calibri"/>
                <a:cs typeface="Calibri"/>
              </a:rPr>
              <a:t>created </a:t>
            </a:r>
            <a:r>
              <a:rPr sz="1412" dirty="0">
                <a:solidFill>
                  <a:prstClr val="black"/>
                </a:solidFill>
                <a:latin typeface="Calibri"/>
                <a:cs typeface="Calibri"/>
              </a:rPr>
              <a:t>a </a:t>
            </a:r>
            <a:r>
              <a:rPr sz="1412" spc="-4" dirty="0">
                <a:solidFill>
                  <a:prstClr val="black"/>
                </a:solidFill>
                <a:latin typeface="Calibri"/>
                <a:cs typeface="Calibri"/>
              </a:rPr>
              <a:t>team with other </a:t>
            </a:r>
            <a:r>
              <a:rPr sz="1412" dirty="0">
                <a:solidFill>
                  <a:prstClr val="black"/>
                </a:solidFill>
                <a:latin typeface="Calibri"/>
                <a:cs typeface="Calibri"/>
              </a:rPr>
              <a:t>MSM </a:t>
            </a:r>
            <a:r>
              <a:rPr sz="1412" spc="-4" dirty="0">
                <a:solidFill>
                  <a:prstClr val="black"/>
                </a:solidFill>
                <a:latin typeface="Calibri"/>
                <a:cs typeface="Calibri"/>
              </a:rPr>
              <a:t>members </a:t>
            </a:r>
            <a:r>
              <a:rPr sz="1412" spc="-13" dirty="0">
                <a:solidFill>
                  <a:prstClr val="black"/>
                </a:solidFill>
                <a:latin typeface="Calibri"/>
                <a:cs typeface="Calibri"/>
              </a:rPr>
              <a:t>for </a:t>
            </a:r>
            <a:r>
              <a:rPr sz="1412" spc="-4" dirty="0">
                <a:solidFill>
                  <a:prstClr val="black"/>
                </a:solidFill>
                <a:latin typeface="Calibri"/>
                <a:cs typeface="Calibri"/>
              </a:rPr>
              <a:t>model credibility practices </a:t>
            </a:r>
            <a:r>
              <a:rPr sz="1412" dirty="0">
                <a:solidFill>
                  <a:prstClr val="black"/>
                </a:solidFill>
                <a:latin typeface="Calibri"/>
                <a:cs typeface="Calibri"/>
              </a:rPr>
              <a:t>(see</a:t>
            </a:r>
            <a:r>
              <a:rPr sz="1412" spc="75" dirty="0">
                <a:solidFill>
                  <a:prstClr val="black"/>
                </a:solidFill>
                <a:latin typeface="Calibri"/>
                <a:cs typeface="Calibri"/>
              </a:rPr>
              <a:t> </a:t>
            </a:r>
            <a:r>
              <a:rPr sz="1412" spc="-4" dirty="0">
                <a:solidFill>
                  <a:prstClr val="black"/>
                </a:solidFill>
                <a:latin typeface="Calibri"/>
                <a:cs typeface="Calibri"/>
              </a:rPr>
              <a:t>cartoon).</a:t>
            </a:r>
            <a:endParaRPr sz="1412" dirty="0">
              <a:solidFill>
                <a:prstClr val="black"/>
              </a:solidFill>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9265919" y="5400672"/>
            <a:ext cx="2916175" cy="1438677"/>
          </a:xfrm>
          <a:prstGeom prst="rect">
            <a:avLst/>
          </a:prstGeom>
        </p:spPr>
      </p:pic>
      <p:sp>
        <p:nvSpPr>
          <p:cNvPr id="8" name="TextBox 7">
            <a:extLst>
              <a:ext uri="{FF2B5EF4-FFF2-40B4-BE49-F238E27FC236}">
                <a16:creationId xmlns:a16="http://schemas.microsoft.com/office/drawing/2014/main" id="{E65498B5-74FA-4354-A9FA-523536215906}"/>
              </a:ext>
            </a:extLst>
          </p:cNvPr>
          <p:cNvSpPr txBox="1"/>
          <p:nvPr/>
        </p:nvSpPr>
        <p:spPr>
          <a:xfrm>
            <a:off x="9211713" y="5341855"/>
            <a:ext cx="2916175"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PIs: Jacob </a:t>
            </a:r>
            <a:r>
              <a:rPr kumimoji="0" lang="en-US" sz="1900" b="0" i="0" u="none" strike="noStrike" kern="1200" cap="none" spc="0" normalizeH="0" baseline="0" noProof="0" dirty="0" err="1">
                <a:ln>
                  <a:noFill/>
                </a:ln>
                <a:solidFill>
                  <a:prstClr val="black"/>
                </a:solidFill>
                <a:effectLst/>
                <a:uLnTx/>
                <a:uFillTx/>
                <a:latin typeface="Calibri" panose="020F0502020204030204"/>
                <a:ea typeface="+mn-ea"/>
                <a:cs typeface="+mn-cs"/>
              </a:rPr>
              <a:t>Kohlmeier</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&amp; Veronika </a:t>
            </a:r>
            <a:r>
              <a:rPr kumimoji="0" lang="en-US" sz="1900" b="0" i="0" u="none" strike="noStrike" kern="1200" cap="none" spc="0" normalizeH="0" baseline="0" noProof="0" dirty="0" err="1">
                <a:ln>
                  <a:noFill/>
                </a:ln>
                <a:solidFill>
                  <a:prstClr val="black"/>
                </a:solidFill>
                <a:effectLst/>
                <a:uLnTx/>
                <a:uFillTx/>
                <a:latin typeface="Calibri" panose="020F0502020204030204"/>
                <a:ea typeface="+mn-ea"/>
                <a:cs typeface="+mn-cs"/>
              </a:rPr>
              <a:t>Zarnitsyna</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(Emory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Grant support: NIH/NHLBI U01 HL139483-01A1</a:t>
            </a:r>
          </a:p>
        </p:txBody>
      </p:sp>
      <p:sp>
        <p:nvSpPr>
          <p:cNvPr id="9" name="TextBox 8">
            <a:extLst>
              <a:ext uri="{FF2B5EF4-FFF2-40B4-BE49-F238E27FC236}">
                <a16:creationId xmlns:a16="http://schemas.microsoft.com/office/drawing/2014/main" id="{AC7D79D5-4CE2-47B6-836E-C505384A5CE4}"/>
              </a:ext>
            </a:extLst>
          </p:cNvPr>
          <p:cNvSpPr txBox="1"/>
          <p:nvPr/>
        </p:nvSpPr>
        <p:spPr>
          <a:xfrm>
            <a:off x="64112" y="566403"/>
            <a:ext cx="12043455" cy="6247864"/>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Problems with the current influenza vaccine: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 and variable vaccine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efficacy      requires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frequent reformulation      does not protect against pandemic strains</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multi-scale models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will guide the development of new T cell-based</a:t>
            </a: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vaccine and strategies for its implementation. </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DBB1753-14BD-0A42-8CC4-8F8D53C03588}"/>
              </a:ext>
            </a:extLst>
          </p:cNvPr>
          <p:cNvPicPr>
            <a:picLocks noChangeAspect="1"/>
          </p:cNvPicPr>
          <p:nvPr/>
        </p:nvPicPr>
        <p:blipFill rotWithShape="1">
          <a:blip r:embed="rId4"/>
          <a:srcRect l="42469" t="8439" r="46828" b="83660"/>
          <a:stretch/>
        </p:blipFill>
        <p:spPr>
          <a:xfrm>
            <a:off x="-2994" y="-4"/>
            <a:ext cx="12171844" cy="541867"/>
          </a:xfrm>
          <a:prstGeom prst="rect">
            <a:avLst/>
          </a:prstGeom>
        </p:spPr>
      </p:pic>
      <p:sp>
        <p:nvSpPr>
          <p:cNvPr id="13" name="TextBox 12">
            <a:extLst>
              <a:ext uri="{FF2B5EF4-FFF2-40B4-BE49-F238E27FC236}">
                <a16:creationId xmlns:a16="http://schemas.microsoft.com/office/drawing/2014/main" id="{9A8D6EEA-8228-9044-AE05-A45CAC459822}"/>
              </a:ext>
            </a:extLst>
          </p:cNvPr>
          <p:cNvSpPr txBox="1"/>
          <p:nvPr/>
        </p:nvSpPr>
        <p:spPr>
          <a:xfrm>
            <a:off x="1340347" y="23714"/>
            <a:ext cx="948516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Multi-scale modeling of influenza vaccination for optimal T cell immunity</a:t>
            </a:r>
          </a:p>
        </p:txBody>
      </p:sp>
      <p:sp>
        <p:nvSpPr>
          <p:cNvPr id="2" name="Oval 1">
            <a:extLst>
              <a:ext uri="{FF2B5EF4-FFF2-40B4-BE49-F238E27FC236}">
                <a16:creationId xmlns:a16="http://schemas.microsoft.com/office/drawing/2014/main" id="{91BF8938-EB3C-A944-B56A-33450221966F}"/>
              </a:ext>
            </a:extLst>
          </p:cNvPr>
          <p:cNvSpPr/>
          <p:nvPr/>
        </p:nvSpPr>
        <p:spPr>
          <a:xfrm>
            <a:off x="184939" y="1027306"/>
            <a:ext cx="84881" cy="9994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0CB7B08-F700-234A-AEE8-A44B00B13A08}"/>
              </a:ext>
            </a:extLst>
          </p:cNvPr>
          <p:cNvSpPr/>
          <p:nvPr/>
        </p:nvSpPr>
        <p:spPr>
          <a:xfrm>
            <a:off x="3883179" y="1037466"/>
            <a:ext cx="84881" cy="9994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8" name="Oval 17">
            <a:extLst>
              <a:ext uri="{FF2B5EF4-FFF2-40B4-BE49-F238E27FC236}">
                <a16:creationId xmlns:a16="http://schemas.microsoft.com/office/drawing/2014/main" id="{13C5FCFC-4F84-914D-81A9-7A12B0D60376}"/>
              </a:ext>
            </a:extLst>
          </p:cNvPr>
          <p:cNvSpPr/>
          <p:nvPr/>
        </p:nvSpPr>
        <p:spPr>
          <a:xfrm>
            <a:off x="7429019" y="1037480"/>
            <a:ext cx="84881" cy="9992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0703390D-F512-AA4C-9C1C-63F3F1BA745D}"/>
              </a:ext>
            </a:extLst>
          </p:cNvPr>
          <p:cNvSpPr txBox="1"/>
          <p:nvPr/>
        </p:nvSpPr>
        <p:spPr>
          <a:xfrm>
            <a:off x="64112" y="3200150"/>
            <a:ext cx="5294966" cy="2862322"/>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ts val="2400"/>
              </a:lnSpc>
              <a:spcBef>
                <a:spcPts val="0"/>
              </a:spcBef>
              <a:spcAft>
                <a:spcPts val="0"/>
              </a:spcAft>
              <a:buClrTx/>
              <a:buSzTx/>
              <a:buFontTx/>
              <a:buAutoNum type="romanLcParenBoth"/>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Development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empirical validation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a quantitative framework to determine how CD8 T cell immunity affects dynamics of infection and transmission.</a:t>
            </a:r>
          </a:p>
          <a:p>
            <a:pPr marL="514350" marR="0" lvl="0" indent="-514350" algn="l" defTabSz="914400" rtl="0" eaLnBrk="1" fontAlgn="auto" latinLnBrk="0" hangingPunct="1">
              <a:lnSpc>
                <a:spcPts val="2400"/>
              </a:lnSpc>
              <a:spcBef>
                <a:spcPts val="0"/>
              </a:spcBef>
              <a:spcAft>
                <a:spcPts val="0"/>
              </a:spcAft>
              <a:buClrTx/>
              <a:buSzTx/>
              <a:buFontTx/>
              <a:buAutoNum type="romanLcParenBoth"/>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Multi-scale model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that incorporates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reciprocal feedback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between immunity at the  individual level and boosting at the epidemiological level. </a:t>
            </a:r>
          </a:p>
        </p:txBody>
      </p:sp>
      <p:sp>
        <p:nvSpPr>
          <p:cNvPr id="21" name="TextBox 20">
            <a:extLst>
              <a:ext uri="{FF2B5EF4-FFF2-40B4-BE49-F238E27FC236}">
                <a16:creationId xmlns:a16="http://schemas.microsoft.com/office/drawing/2014/main" id="{1F4830E7-95D3-5247-8F70-D66CA9E0DF78}"/>
              </a:ext>
            </a:extLst>
          </p:cNvPr>
          <p:cNvSpPr txBox="1"/>
          <p:nvPr/>
        </p:nvSpPr>
        <p:spPr>
          <a:xfrm>
            <a:off x="64112" y="1230843"/>
            <a:ext cx="12043455" cy="1938992"/>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Background and Approach: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Most current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universal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influenza vaccine research targets conserved antibody epitopes. However, T cells epitopes are also conserved and are potential targets for vaccination. The effectiveness of T cell-based vaccine is complicated by two main factors. First, pre-existing immunity preventing the attenuated vaccine virus from replicating and inducing an immune response. Second, T cell immunity prevents pathology (and to a lesser extent infection), so vaccine effectiveness needs to take into account boosting of immunity by asymptomatic infection with the circulating virus. </a:t>
            </a:r>
          </a:p>
        </p:txBody>
      </p:sp>
      <p:grpSp>
        <p:nvGrpSpPr>
          <p:cNvPr id="24" name="Group 23">
            <a:extLst>
              <a:ext uri="{FF2B5EF4-FFF2-40B4-BE49-F238E27FC236}">
                <a16:creationId xmlns:a16="http://schemas.microsoft.com/office/drawing/2014/main" id="{9EA8FAD4-6B6E-D249-AA70-289E259B5A0B}"/>
              </a:ext>
            </a:extLst>
          </p:cNvPr>
          <p:cNvGrpSpPr/>
          <p:nvPr/>
        </p:nvGrpSpPr>
        <p:grpSpPr>
          <a:xfrm>
            <a:off x="5276203" y="2865078"/>
            <a:ext cx="6831364" cy="2476080"/>
            <a:chOff x="5299353" y="2911378"/>
            <a:chExt cx="6831364" cy="2476080"/>
          </a:xfrm>
        </p:grpSpPr>
        <p:pic>
          <p:nvPicPr>
            <p:cNvPr id="15" name="Picture 14">
              <a:extLst>
                <a:ext uri="{FF2B5EF4-FFF2-40B4-BE49-F238E27FC236}">
                  <a16:creationId xmlns:a16="http://schemas.microsoft.com/office/drawing/2014/main" id="{F7659820-7521-D244-9E52-711C5656511B}"/>
                </a:ext>
              </a:extLst>
            </p:cNvPr>
            <p:cNvPicPr/>
            <p:nvPr/>
          </p:nvPicPr>
          <p:blipFill rotWithShape="1">
            <a:blip r:embed="rId5">
              <a:extLst>
                <a:ext uri="{28A0092B-C50C-407E-A947-70E740481C1C}">
                  <a14:useLocalDpi xmlns:a14="http://schemas.microsoft.com/office/drawing/2010/main" val="0"/>
                </a:ext>
              </a:extLst>
            </a:blip>
            <a:srcRect l="1153" t="4324" r="2427" b="-1200"/>
            <a:stretch/>
          </p:blipFill>
          <p:spPr bwMode="auto">
            <a:xfrm>
              <a:off x="5299353" y="2911378"/>
              <a:ext cx="6831364" cy="2476080"/>
            </a:xfrm>
            <a:prstGeom prst="rect">
              <a:avLst/>
            </a:prstGeom>
            <a:ln>
              <a:solidFill>
                <a:schemeClr val="accent1"/>
              </a:solidFill>
            </a:ln>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2D5B38F8-08D4-5F46-82F7-813FDBFAAA23}"/>
                </a:ext>
              </a:extLst>
            </p:cNvPr>
            <p:cNvSpPr/>
            <p:nvPr/>
          </p:nvSpPr>
          <p:spPr>
            <a:xfrm>
              <a:off x="8557418" y="3243934"/>
              <a:ext cx="526423" cy="6914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eft Arrow 19">
              <a:extLst>
                <a:ext uri="{FF2B5EF4-FFF2-40B4-BE49-F238E27FC236}">
                  <a16:creationId xmlns:a16="http://schemas.microsoft.com/office/drawing/2014/main" id="{72ED306A-4431-2246-B5BB-AD6F0D4BC0B8}"/>
                </a:ext>
              </a:extLst>
            </p:cNvPr>
            <p:cNvSpPr/>
            <p:nvPr/>
          </p:nvSpPr>
          <p:spPr>
            <a:xfrm>
              <a:off x="8569927" y="3412646"/>
              <a:ext cx="396240" cy="1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Left Arrow 21">
              <a:extLst>
                <a:ext uri="{FF2B5EF4-FFF2-40B4-BE49-F238E27FC236}">
                  <a16:creationId xmlns:a16="http://schemas.microsoft.com/office/drawing/2014/main" id="{474CFBF7-1724-864E-9E73-EF0E7A9BCBE8}"/>
                </a:ext>
              </a:extLst>
            </p:cNvPr>
            <p:cNvSpPr/>
            <p:nvPr/>
          </p:nvSpPr>
          <p:spPr>
            <a:xfrm flipH="1">
              <a:off x="8595006" y="3611346"/>
              <a:ext cx="396240" cy="1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45510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3"/>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3"/>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3"/>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0" y="19878"/>
            <a:ext cx="121920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Modular Design of Multi-Scale Models, With an Appl. to the Innate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Imm</a:t>
            </a:r>
            <a:r>
              <a:rPr kumimoji="0" lang="en-US" sz="2000" b="1" i="0" u="none" strike="noStrike" kern="1200" cap="none" spc="0" normalizeH="0" baseline="0" noProof="0" dirty="0">
                <a:ln>
                  <a:noFill/>
                </a:ln>
                <a:solidFill>
                  <a:prstClr val="black"/>
                </a:solidFill>
                <a:effectLst/>
                <a:uLnTx/>
                <a:uFillTx/>
                <a:latin typeface="Calibri"/>
                <a:ea typeface="+mn-ea"/>
                <a:cs typeface="+mn-cs"/>
              </a:rPr>
              <a:t>. Response to Fungal Resp. Pathogens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PIs: </a:t>
            </a:r>
            <a:r>
              <a:rPr kumimoji="0" lang="en-US" sz="2000" b="0" i="0" u="none" strike="noStrike" kern="1200" cap="none" spc="0" normalizeH="0" baseline="0" noProof="0" dirty="0">
                <a:ln>
                  <a:noFill/>
                </a:ln>
                <a:solidFill>
                  <a:prstClr val="black"/>
                </a:solidFill>
                <a:effectLst/>
                <a:uLnTx/>
                <a:uFillTx/>
                <a:latin typeface="Calibri"/>
                <a:ea typeface="+mn-ea"/>
                <a:cs typeface="+mn-cs"/>
              </a:rPr>
              <a:t>R. Laubenbacher (contact), UConn SOM and Jackson Lab. for Genomic Medicine, B.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Mehrad</a:t>
            </a:r>
            <a:r>
              <a:rPr kumimoji="0" lang="en-US" sz="2000" b="0" i="0" u="none" strike="noStrike" kern="1200" cap="none" spc="0" normalizeH="0" baseline="0" noProof="0" dirty="0">
                <a:ln>
                  <a:noFill/>
                </a:ln>
                <a:solidFill>
                  <a:prstClr val="black"/>
                </a:solidFill>
                <a:effectLst/>
                <a:uLnTx/>
                <a:uFillTx/>
                <a:latin typeface="Calibri"/>
                <a:ea typeface="+mn-ea"/>
                <a:cs typeface="+mn-cs"/>
              </a:rPr>
              <a:t>, U Florida SOM, W. Schroeder,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Kitware</a:t>
            </a:r>
            <a:r>
              <a:rPr kumimoji="0" lang="en-US" sz="2000" b="0" i="0" u="none" strike="noStrike" kern="1200" cap="none" spc="0" normalizeH="0" baseline="0" noProof="0" dirty="0">
                <a:ln>
                  <a:noFill/>
                </a:ln>
                <a:solidFill>
                  <a:prstClr val="black"/>
                </a:solidFill>
                <a:effectLst/>
                <a:uLnTx/>
                <a:uFillTx/>
                <a:latin typeface="Calibri"/>
                <a:ea typeface="+mn-ea"/>
                <a:cs typeface="+mn-cs"/>
              </a:rPr>
              <a:t>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Funding: </a:t>
            </a:r>
            <a:r>
              <a:rPr kumimoji="0" lang="en-US" sz="2000" b="0" i="0" u="none" strike="noStrike" kern="1200" cap="none" spc="0" normalizeH="0" baseline="0" noProof="0" dirty="0">
                <a:ln>
                  <a:noFill/>
                </a:ln>
                <a:solidFill>
                  <a:prstClr val="black"/>
                </a:solidFill>
                <a:effectLst/>
                <a:uLnTx/>
                <a:uFillTx/>
                <a:latin typeface="Calibri"/>
                <a:ea typeface="+mn-ea"/>
                <a:cs typeface="+mn-cs"/>
              </a:rPr>
              <a:t>1U01EB024501-01 </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AC7D79D5-4CE2-47B6-836E-C505384A5CE4}"/>
              </a:ext>
            </a:extLst>
          </p:cNvPr>
          <p:cNvSpPr txBox="1"/>
          <p:nvPr/>
        </p:nvSpPr>
        <p:spPr>
          <a:xfrm>
            <a:off x="0" y="1367682"/>
            <a:ext cx="12192000"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The model </a:t>
            </a:r>
            <a:r>
              <a:rPr kumimoji="0" lang="en-US" sz="2000" b="0" i="0" u="none" strike="noStrike" kern="1200" cap="none" spc="0" normalizeH="0" baseline="0" noProof="0" dirty="0">
                <a:ln>
                  <a:noFill/>
                </a:ln>
                <a:solidFill>
                  <a:prstClr val="black"/>
                </a:solidFill>
                <a:effectLst/>
                <a:uLnTx/>
                <a:uFillTx/>
                <a:latin typeface="Calibri"/>
                <a:ea typeface="+mn-ea"/>
                <a:cs typeface="+mn-cs"/>
              </a:rPr>
              <a:t>integrates events at the intracellular, lung tissue, whole-lung, and organismal levels to help study host-centric interventions in invasive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aspergillosis</a:t>
            </a:r>
            <a:r>
              <a:rPr kumimoji="0" lang="en-US" sz="2000" b="0" i="0" u="none" strike="noStrike" kern="1200" cap="none" spc="0" normalizeH="0" baseline="0" noProof="0" dirty="0">
                <a:ln>
                  <a:noFill/>
                </a:ln>
                <a:solidFill>
                  <a:prstClr val="black"/>
                </a:solidFill>
                <a:effectLst/>
                <a:uLnTx/>
                <a:uFillTx/>
                <a:latin typeface="Calibri"/>
                <a:ea typeface="+mn-ea"/>
                <a:cs typeface="+mn-cs"/>
              </a:rPr>
              <a:t>. An important focus is on the development of novel modular design principles for such complex models that more easily enable reproducibility, extendibility, and integration with other models.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What is new inside? </a:t>
            </a:r>
            <a:r>
              <a:rPr kumimoji="0" lang="en-US" sz="2000" b="0" i="0" u="none" strike="noStrike" kern="1200" cap="none" spc="0" normalizeH="0" baseline="0" noProof="0" dirty="0">
                <a:ln>
                  <a:noFill/>
                </a:ln>
                <a:solidFill>
                  <a:prstClr val="black"/>
                </a:solidFill>
                <a:effectLst/>
                <a:uLnTx/>
                <a:uFillTx/>
                <a:latin typeface="Calibri"/>
                <a:ea typeface="+mn-ea"/>
                <a:cs typeface="+mn-cs"/>
              </a:rPr>
              <a:t>The model integrates discrete dynamic intracellular network models (in the form of </a:t>
            </a:r>
            <a:r>
              <a:rPr kumimoji="0" lang="en-US" sz="2000" b="0" i="1" u="sng" strike="noStrike" kern="1200" cap="none" spc="0" normalizeH="0" baseline="0" noProof="0" dirty="0">
                <a:ln>
                  <a:noFill/>
                </a:ln>
                <a:solidFill>
                  <a:prstClr val="black"/>
                </a:solidFill>
                <a:effectLst/>
                <a:uLnTx/>
                <a:uFillTx/>
                <a:latin typeface="Calibri"/>
                <a:ea typeface="+mn-ea"/>
                <a:cs typeface="+mn-cs"/>
              </a:rPr>
              <a:t>generalized Boolean networks</a:t>
            </a:r>
            <a:r>
              <a:rPr kumimoji="0" lang="en-US" sz="2000" b="0" i="0" u="none" strike="noStrike" kern="1200" cap="none" spc="0" normalizeH="0" baseline="0" noProof="0" dirty="0">
                <a:ln>
                  <a:noFill/>
                </a:ln>
                <a:solidFill>
                  <a:prstClr val="black"/>
                </a:solidFill>
                <a:effectLst/>
                <a:uLnTx/>
                <a:uFillTx/>
                <a:latin typeface="Calibri"/>
                <a:ea typeface="+mn-ea"/>
                <a:cs typeface="+mn-cs"/>
              </a:rPr>
              <a:t>), an </a:t>
            </a:r>
            <a:r>
              <a:rPr kumimoji="0" lang="en-US" sz="2000" b="0" i="1" u="sng" strike="noStrike" kern="1200" cap="none" spc="0" normalizeH="0" baseline="0" noProof="0" dirty="0">
                <a:ln>
                  <a:noFill/>
                </a:ln>
                <a:solidFill>
                  <a:prstClr val="black"/>
                </a:solidFill>
                <a:effectLst/>
                <a:uLnTx/>
                <a:uFillTx/>
                <a:latin typeface="Calibri"/>
                <a:ea typeface="+mn-ea"/>
                <a:cs typeface="+mn-cs"/>
              </a:rPr>
              <a:t>agent-based tissue model</a:t>
            </a:r>
            <a:r>
              <a:rPr kumimoji="0" lang="en-US" sz="2000" b="0" i="0" u="none" strike="noStrike" kern="1200" cap="none" spc="0" normalizeH="0" baseline="0" noProof="0" dirty="0">
                <a:ln>
                  <a:noFill/>
                </a:ln>
                <a:solidFill>
                  <a:prstClr val="black"/>
                </a:solidFill>
                <a:effectLst/>
                <a:uLnTx/>
                <a:uFillTx/>
                <a:latin typeface="Calibri"/>
                <a:ea typeface="+mn-ea"/>
                <a:cs typeface="+mn-cs"/>
              </a:rPr>
              <a:t>, an </a:t>
            </a:r>
            <a:r>
              <a:rPr kumimoji="0" lang="en-US" sz="2000" b="0" i="1" u="sng" strike="noStrike" kern="1200" cap="none" spc="0" normalizeH="0" baseline="0" noProof="0" dirty="0">
                <a:ln>
                  <a:noFill/>
                </a:ln>
                <a:solidFill>
                  <a:prstClr val="black"/>
                </a:solidFill>
                <a:effectLst/>
                <a:uLnTx/>
                <a:uFillTx/>
                <a:latin typeface="Calibri"/>
                <a:ea typeface="+mn-ea"/>
                <a:cs typeface="+mn-cs"/>
              </a:rPr>
              <a:t>equation-based model for processes in the liver</a:t>
            </a:r>
            <a:r>
              <a:rPr kumimoji="0" lang="en-US" sz="2000" b="0" i="0" u="none" strike="noStrike" kern="1200" cap="none" spc="0" normalizeH="0" baseline="0" noProof="0" dirty="0">
                <a:ln>
                  <a:noFill/>
                </a:ln>
                <a:solidFill>
                  <a:prstClr val="black"/>
                </a:solidFill>
                <a:effectLst/>
                <a:uLnTx/>
                <a:uFillTx/>
                <a:latin typeface="Calibri"/>
                <a:ea typeface="+mn-ea"/>
                <a:cs typeface="+mn-cs"/>
              </a:rPr>
              <a:t>, combined </a:t>
            </a:r>
            <a:r>
              <a:rPr kumimoji="0" lang="en-US" sz="2000" b="0" i="1" u="sng" strike="noStrike" kern="1200" cap="none" spc="0" normalizeH="0" baseline="0" noProof="0" dirty="0">
                <a:ln>
                  <a:noFill/>
                </a:ln>
                <a:solidFill>
                  <a:prstClr val="black"/>
                </a:solidFill>
                <a:effectLst/>
                <a:uLnTx/>
                <a:uFillTx/>
                <a:latin typeface="Calibri"/>
                <a:ea typeface="+mn-ea"/>
                <a:cs typeface="+mn-cs"/>
              </a:rPr>
              <a:t>with PDE models for diffusion </a:t>
            </a:r>
            <a:r>
              <a:rPr kumimoji="0" lang="en-US" sz="2000" b="0" i="0" u="none" strike="noStrike" kern="1200" cap="none" spc="0" normalizeH="0" baseline="0" noProof="0" dirty="0">
                <a:ln>
                  <a:noFill/>
                </a:ln>
                <a:solidFill>
                  <a:prstClr val="black"/>
                </a:solidFill>
                <a:effectLst/>
                <a:uLnTx/>
                <a:uFillTx/>
                <a:latin typeface="Calibri"/>
                <a:ea typeface="+mn-ea"/>
                <a:cs typeface="+mn-cs"/>
              </a:rPr>
              <a:t>of various molecules. The modular architecture of the combined multi-scale model provides novel ways of integrating mathematical models at the different scales.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One novel aspect of the project is a sophisticated interactive simulation interface that allows the end user to interact directly with the model as a virtual laboratory, without needing a modeler as an intermediary. This is achieved through a unique collaboration between a modeling group, a laboratory led by a clinician/scientist (a representative end user), and a company specializing in scientific visualization and computation.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How will this change current practice? </a:t>
            </a:r>
            <a:r>
              <a:rPr kumimoji="0" lang="en-US" sz="2000" b="0" i="0" u="none" strike="noStrike" kern="1200" cap="none" spc="0" normalizeH="0" baseline="0" noProof="0" dirty="0">
                <a:ln>
                  <a:noFill/>
                </a:ln>
                <a:solidFill>
                  <a:prstClr val="black"/>
                </a:solidFill>
                <a:effectLst/>
                <a:uLnTx/>
                <a:uFillTx/>
                <a:latin typeface="Calibri"/>
                <a:ea typeface="+mn-ea"/>
                <a:cs typeface="+mn-cs"/>
              </a:rPr>
              <a:t>The model we are building in this project will form the platform for model-based design of host-centric interventions, expanding current approaches to treating invasive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aspergillosis</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End Users </a:t>
            </a:r>
            <a:r>
              <a:rPr kumimoji="0" lang="en-US" sz="2000" b="0" i="0" u="none" strike="noStrike" kern="1200" cap="none" spc="0" normalizeH="0" baseline="0" noProof="0" dirty="0">
                <a:ln>
                  <a:noFill/>
                </a:ln>
                <a:solidFill>
                  <a:prstClr val="black"/>
                </a:solidFill>
                <a:effectLst/>
                <a:uLnTx/>
                <a:uFillTx/>
                <a:latin typeface="Calibri"/>
                <a:ea typeface="+mn-ea"/>
                <a:cs typeface="+mn-cs"/>
              </a:rPr>
              <a:t>Clinician scientists, immunologists, computational biologists. Model access will be through a web-based platform. No specific modeling skills are needed for its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169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B07F218-4635-4B41-8775-B5402458F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114" y="4280236"/>
            <a:ext cx="2931886" cy="2577763"/>
          </a:xfrm>
          <a:prstGeom prst="rect">
            <a:avLst/>
          </a:prstGeom>
        </p:spPr>
      </p:pic>
      <p:pic>
        <p:nvPicPr>
          <p:cNvPr id="11" name="Picture 10">
            <a:extLst>
              <a:ext uri="{FF2B5EF4-FFF2-40B4-BE49-F238E27FC236}">
                <a16:creationId xmlns:a16="http://schemas.microsoft.com/office/drawing/2014/main" id="{76CF7ABA-E2CB-41CC-88F0-8BFA98489F81}"/>
              </a:ext>
            </a:extLst>
          </p:cNvPr>
          <p:cNvPicPr>
            <a:picLocks noChangeAspect="1"/>
          </p:cNvPicPr>
          <p:nvPr/>
        </p:nvPicPr>
        <p:blipFill rotWithShape="1">
          <a:blip r:embed="rId4"/>
          <a:srcRect l="42469" t="8439" r="46828" b="83660"/>
          <a:stretch/>
        </p:blipFill>
        <p:spPr>
          <a:xfrm>
            <a:off x="6122789" y="6624"/>
            <a:ext cx="1219201" cy="541867"/>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368734" y="66032"/>
            <a:ext cx="66683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Multiscale spatiotemporal modeling of cardiac mitochondria </a:t>
            </a:r>
          </a:p>
        </p:txBody>
      </p:sp>
      <p:sp>
        <p:nvSpPr>
          <p:cNvPr id="8" name="TextBox 7">
            <a:extLst>
              <a:ext uri="{FF2B5EF4-FFF2-40B4-BE49-F238E27FC236}">
                <a16:creationId xmlns:a16="http://schemas.microsoft.com/office/drawing/2014/main" id="{E65498B5-74FA-4354-A9FA-523536215906}"/>
              </a:ext>
            </a:extLst>
          </p:cNvPr>
          <p:cNvSpPr txBox="1"/>
          <p:nvPr/>
        </p:nvSpPr>
        <p:spPr>
          <a:xfrm>
            <a:off x="9260114" y="4349940"/>
            <a:ext cx="293188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Raquel A. Adams</a:t>
            </a:r>
            <a:r>
              <a:rPr kumimoji="0" lang="en-US" sz="1400" b="0" i="0" u="none" strike="noStrike" kern="1200" cap="none" spc="0" normalizeH="0" baseline="30000" noProof="0" dirty="0">
                <a:ln>
                  <a:noFill/>
                </a:ln>
                <a:solidFill>
                  <a:prstClr val="white"/>
                </a:solidFill>
                <a:effectLst/>
                <a:uLnTx/>
                <a:uFillTx/>
                <a:latin typeface="Calibri"/>
                <a:ea typeface="+mn-ea"/>
                <a:cs typeface="+mn-cs"/>
              </a:rPr>
              <a:t>1</a:t>
            </a:r>
            <a:r>
              <a:rPr kumimoji="0" lang="en-US" sz="1400" b="0" i="0" u="none" strike="noStrike" kern="1200" cap="none" spc="0" normalizeH="0" baseline="0" noProof="0" dirty="0">
                <a:ln>
                  <a:noFill/>
                </a:ln>
                <a:solidFill>
                  <a:prstClr val="white"/>
                </a:solidFill>
                <a:effectLst/>
                <a:uLnTx/>
                <a:uFillTx/>
                <a:latin typeface="Calibri"/>
                <a:ea typeface="+mn-ea"/>
                <a:cs typeface="+mn-cs"/>
              </a:rPr>
              <a:t>, Carmen A. Mannella</a:t>
            </a:r>
            <a:r>
              <a:rPr kumimoji="0" lang="en-US" sz="1400" b="0" i="0" u="none" strike="noStrike" kern="1200" cap="none" spc="0" normalizeH="0" baseline="30000" noProof="0" dirty="0">
                <a:ln>
                  <a:noFill/>
                </a:ln>
                <a:solidFill>
                  <a:prstClr val="white"/>
                </a:solidFill>
                <a:effectLst/>
                <a:uLnTx/>
                <a:uFillTx/>
                <a:latin typeface="Calibri"/>
                <a:ea typeface="+mn-ea"/>
                <a:cs typeface="+mn-cs"/>
              </a:rPr>
              <a:t>2,3,</a:t>
            </a:r>
            <a:r>
              <a:rPr kumimoji="0" lang="en-US" sz="1400" b="0" i="0" u="none" strike="noStrike" kern="1200" cap="none" spc="0" normalizeH="0" baseline="0" noProof="0" dirty="0">
                <a:ln>
                  <a:noFill/>
                </a:ln>
                <a:solidFill>
                  <a:prstClr val="white"/>
                </a:solidFill>
                <a:effectLst/>
                <a:uLnTx/>
                <a:uFillTx/>
                <a:latin typeface="Calibri"/>
                <a:ea typeface="+mn-ea"/>
                <a:cs typeface="+mn-cs"/>
              </a:rPr>
              <a:t> W. Jonathan Lederer</a:t>
            </a:r>
            <a:r>
              <a:rPr kumimoji="0" lang="en-US" sz="1400" b="0" i="0" u="none" strike="noStrike" kern="1200" cap="none" spc="0" normalizeH="0" baseline="30000" noProof="0" dirty="0">
                <a:ln>
                  <a:noFill/>
                </a:ln>
                <a:solidFill>
                  <a:prstClr val="white"/>
                </a:solidFill>
                <a:effectLst/>
                <a:uLnTx/>
                <a:uFillTx/>
                <a:latin typeface="Calibri"/>
                <a:ea typeface="+mn-ea"/>
                <a:cs typeface="+mn-cs"/>
              </a:rPr>
              <a:t>3</a:t>
            </a:r>
            <a:r>
              <a:rPr kumimoji="0" lang="en-US" sz="1400" b="0" i="0" u="none" strike="noStrike" kern="1200" cap="none" spc="0" normalizeH="0" baseline="0" noProof="0" dirty="0">
                <a:ln>
                  <a:noFill/>
                </a:ln>
                <a:solidFill>
                  <a:prstClr val="white"/>
                </a:solidFill>
                <a:effectLst/>
                <a:uLnTx/>
                <a:uFillTx/>
                <a:latin typeface="Calibri"/>
                <a:ea typeface="+mn-ea"/>
                <a:cs typeface="+mn-cs"/>
              </a:rPr>
              <a:t>. M. Saleet Jafri</a:t>
            </a:r>
            <a:r>
              <a:rPr kumimoji="0" lang="en-US" sz="1400" b="0" i="0" u="none" strike="noStrike" kern="1200" cap="none" spc="0" normalizeH="0" baseline="30000" noProof="0" dirty="0">
                <a:ln>
                  <a:noFill/>
                </a:ln>
                <a:solidFill>
                  <a:prstClr val="white"/>
                </a:solidFill>
                <a:effectLst/>
                <a:uLnTx/>
                <a:uFillTx/>
                <a:latin typeface="Calibri"/>
                <a:ea typeface="+mn-ea"/>
                <a:cs typeface="+mn-cs"/>
              </a:rPr>
              <a:t>1,3</a:t>
            </a:r>
            <a:r>
              <a:rPr kumimoji="0" lang="en-US"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1400" b="0" i="0" u="none" strike="noStrike" kern="1200" cap="none" spc="0" normalizeH="0" baseline="3000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white"/>
                </a:solidFill>
                <a:effectLst/>
                <a:uLnTx/>
                <a:uFillTx/>
                <a:latin typeface="Calibri"/>
                <a:ea typeface="+mn-ea"/>
                <a:cs typeface="+mn-cs"/>
              </a:rPr>
              <a:t>1</a:t>
            </a:r>
            <a:r>
              <a:rPr kumimoji="0" lang="en-US" sz="1400" b="0" i="0" u="none" strike="noStrike" kern="1200" cap="none" spc="0" normalizeH="0" baseline="0" noProof="0" dirty="0">
                <a:ln>
                  <a:noFill/>
                </a:ln>
                <a:solidFill>
                  <a:prstClr val="white"/>
                </a:solidFill>
                <a:effectLst/>
                <a:uLnTx/>
                <a:uFillTx/>
                <a:latin typeface="Calibri"/>
                <a:ea typeface="+mn-ea"/>
                <a:cs typeface="+mn-cs"/>
              </a:rPr>
              <a:t>George Mason University  </a:t>
            </a:r>
            <a:r>
              <a:rPr kumimoji="0" lang="en-US" sz="1400" b="0" i="0" u="none" strike="noStrike" kern="1200" cap="none" spc="0" normalizeH="0" baseline="30000" noProof="0" dirty="0">
                <a:ln>
                  <a:noFill/>
                </a:ln>
                <a:solidFill>
                  <a:prstClr val="white"/>
                </a:solidFill>
                <a:effectLst/>
                <a:uLnTx/>
                <a:uFillTx/>
                <a:latin typeface="Calibri"/>
                <a:ea typeface="+mn-ea"/>
                <a:cs typeface="+mn-cs"/>
              </a:rPr>
              <a:t>2</a:t>
            </a:r>
            <a:r>
              <a:rPr kumimoji="0" lang="en-US" sz="1400" b="0" i="0" u="none" strike="noStrike" kern="1200" cap="none" spc="0" normalizeH="0" baseline="0" noProof="0" dirty="0">
                <a:ln>
                  <a:noFill/>
                </a:ln>
                <a:solidFill>
                  <a:prstClr val="white"/>
                </a:solidFill>
                <a:effectLst/>
                <a:uLnTx/>
                <a:uFillTx/>
                <a:latin typeface="Calibri"/>
                <a:ea typeface="+mn-ea"/>
                <a:cs typeface="+mn-cs"/>
              </a:rPr>
              <a:t>New York State Department of Health  </a:t>
            </a:r>
            <a:r>
              <a:rPr kumimoji="0" lang="en-US" sz="1400" b="0" i="0" u="none" strike="noStrike" kern="1200" cap="none" spc="0" normalizeH="0" baseline="30000" noProof="0" dirty="0">
                <a:ln>
                  <a:noFill/>
                </a:ln>
                <a:solidFill>
                  <a:prstClr val="white"/>
                </a:solidFill>
                <a:effectLst/>
                <a:uLnTx/>
                <a:uFillTx/>
                <a:latin typeface="Calibri"/>
                <a:ea typeface="+mn-ea"/>
                <a:cs typeface="+mn-cs"/>
              </a:rPr>
              <a:t>3</a:t>
            </a:r>
            <a:r>
              <a:rPr kumimoji="0" lang="en-US" sz="1400" b="0" i="0" u="none" strike="noStrike" kern="1200" cap="none" spc="0" normalizeH="0" baseline="0" noProof="0" dirty="0">
                <a:ln>
                  <a:noFill/>
                </a:ln>
                <a:solidFill>
                  <a:prstClr val="white"/>
                </a:solidFill>
                <a:effectLst/>
                <a:uLnTx/>
                <a:uFillTx/>
                <a:latin typeface="Calibri"/>
                <a:ea typeface="+mn-ea"/>
                <a:cs typeface="+mn-cs"/>
              </a:rPr>
              <a:t>University of Maryland School of Medicine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NHLBI  U01HL116321</a:t>
            </a:r>
          </a:p>
        </p:txBody>
      </p:sp>
      <p:sp>
        <p:nvSpPr>
          <p:cNvPr id="9" name="TextBox 8">
            <a:extLst>
              <a:ext uri="{FF2B5EF4-FFF2-40B4-BE49-F238E27FC236}">
                <a16:creationId xmlns:a16="http://schemas.microsoft.com/office/drawing/2014/main" id="{AC7D79D5-4CE2-47B6-836E-C505384A5CE4}"/>
              </a:ext>
            </a:extLst>
          </p:cNvPr>
          <p:cNvSpPr txBox="1"/>
          <p:nvPr/>
        </p:nvSpPr>
        <p:spPr>
          <a:xfrm>
            <a:off x="-1" y="553077"/>
            <a:ext cx="1183419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The model - </a:t>
            </a:r>
            <a:r>
              <a:rPr kumimoji="0" lang="en-US" sz="2000" b="0" i="0" u="none" strike="noStrike" kern="1200" cap="none" spc="0" normalizeH="0" baseline="0" noProof="0" dirty="0">
                <a:ln>
                  <a:noFill/>
                </a:ln>
                <a:solidFill>
                  <a:prstClr val="black"/>
                </a:solidFill>
                <a:effectLst/>
                <a:uLnTx/>
                <a:uFillTx/>
                <a:latin typeface="Calibri"/>
                <a:ea typeface="+mn-ea"/>
                <a:cs typeface="+mn-cs"/>
              </a:rPr>
              <a:t>We are modeling how the nanostructure of mitochondria affects the internal distribution of metabolites and signaling molecules, thereby affecting production of useable energy for the cell in the form of ATP. This is important because mitochondrial structure is known to change during different physiological and disease states.  Understanding how these changes alter energy metabolism is important to understanding disease processes.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What is new inside? - </a:t>
            </a:r>
            <a:r>
              <a:rPr kumimoji="0" lang="en-US" sz="2000" b="0" i="0" u="none" strike="noStrike" kern="1200" cap="none" spc="0" normalizeH="0" baseline="0" noProof="0" dirty="0">
                <a:ln>
                  <a:noFill/>
                </a:ln>
                <a:solidFill>
                  <a:prstClr val="black"/>
                </a:solidFill>
                <a:effectLst/>
                <a:uLnTx/>
                <a:uFillTx/>
                <a:latin typeface="Calibri"/>
                <a:ea typeface="+mn-ea"/>
                <a:cs typeface="+mn-cs"/>
              </a:rPr>
              <a:t>The creation of an accurate spatial model for mitochondrial metabolism at the nanoscale has not previously been done.  We have compiled a database of mitochondrial structures by electron microscopic tomography of cardiac muscle. To construct mitochondrial compartments </a:t>
            </a:r>
            <a:r>
              <a:rPr kumimoji="0" lang="en-US" sz="2000" b="0" i="1" u="none" strike="noStrike" kern="1200" cap="none" spc="0" normalizeH="0" baseline="0" noProof="0" dirty="0">
                <a:ln>
                  <a:noFill/>
                </a:ln>
                <a:solidFill>
                  <a:prstClr val="black"/>
                </a:solidFill>
                <a:effectLst/>
                <a:uLnTx/>
                <a:uFillTx/>
                <a:latin typeface="Calibri"/>
                <a:ea typeface="+mn-ea"/>
                <a:cs typeface="+mn-cs"/>
              </a:rPr>
              <a:t>in </a:t>
            </a:r>
            <a:r>
              <a:rPr kumimoji="0" lang="en-US" sz="2000" b="0" i="1" u="none" strike="noStrike" kern="1200" cap="none" spc="0" normalizeH="0" baseline="0" noProof="0" dirty="0" err="1">
                <a:ln>
                  <a:noFill/>
                </a:ln>
                <a:solidFill>
                  <a:prstClr val="black"/>
                </a:solidFill>
                <a:effectLst/>
                <a:uLnTx/>
                <a:uFillTx/>
                <a:latin typeface="Calibri"/>
                <a:ea typeface="+mn-ea"/>
                <a:cs typeface="+mn-cs"/>
              </a:rPr>
              <a:t>silico</a:t>
            </a:r>
            <a:r>
              <a:rPr kumimoji="0" lang="en-US" sz="2000" b="0" i="0" u="none" strike="noStrike" kern="1200" cap="none" spc="0" normalizeH="0" baseline="0" noProof="0" dirty="0">
                <a:ln>
                  <a:noFill/>
                </a:ln>
                <a:solidFill>
                  <a:prstClr val="black"/>
                </a:solidFill>
                <a:effectLst/>
                <a:uLnTx/>
                <a:uFillTx/>
                <a:latin typeface="Calibri"/>
                <a:ea typeface="+mn-ea"/>
                <a:cs typeface="+mn-cs"/>
              </a:rPr>
              <a:t>, we have had to create a new algorithm to automatically identify and render the intricate 3D membrane surfaces within the mitochondria.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How will this change current practice? - </a:t>
            </a:r>
            <a:r>
              <a:rPr kumimoji="0" lang="en-US" sz="2000" b="0" i="0" u="none" strike="noStrike" kern="1200" cap="none" spc="0" normalizeH="0" baseline="0" noProof="0" dirty="0">
                <a:ln>
                  <a:noFill/>
                </a:ln>
                <a:solidFill>
                  <a:prstClr val="black"/>
                </a:solidFill>
                <a:effectLst/>
                <a:uLnTx/>
                <a:uFillTx/>
                <a:latin typeface="Calibri"/>
                <a:ea typeface="+mn-ea"/>
                <a:cs typeface="+mn-cs"/>
              </a:rPr>
              <a:t>We find that outcomes of computer simulations of energy metabolism are significantly affected by known variations in mitochondrial membrane topology. Thus, in many cases, current</a:t>
            </a:r>
          </a:p>
        </p:txBody>
      </p:sp>
      <p:sp>
        <p:nvSpPr>
          <p:cNvPr id="15" name="Rectangle 14">
            <a:extLst>
              <a:ext uri="{FF2B5EF4-FFF2-40B4-BE49-F238E27FC236}">
                <a16:creationId xmlns:a16="http://schemas.microsoft.com/office/drawing/2014/main" id="{ACEEE470-4BFC-4695-8C20-6E01322CE2FB}"/>
              </a:ext>
            </a:extLst>
          </p:cNvPr>
          <p:cNvSpPr/>
          <p:nvPr/>
        </p:nvSpPr>
        <p:spPr>
          <a:xfrm>
            <a:off x="20157" y="4214190"/>
            <a:ext cx="9123843"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practice of running simulations in generalized compartments will have to change to include structure explicitly. Likewise. as the efficiency and reliability of automated membrane segmentation increases, it will replace the current labor and time intensive process of manual tracing of membranes inside tomograms..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End Users - </a:t>
            </a:r>
            <a:r>
              <a:rPr kumimoji="0" lang="en-US" sz="2000" b="0" i="0" u="none" strike="noStrike" kern="1200" cap="none" spc="0" normalizeH="0" baseline="0" noProof="0" dirty="0">
                <a:ln>
                  <a:noFill/>
                </a:ln>
                <a:solidFill>
                  <a:prstClr val="black"/>
                </a:solidFill>
                <a:effectLst/>
                <a:uLnTx/>
                <a:uFillTx/>
                <a:latin typeface="Calibri"/>
                <a:ea typeface="+mn-ea"/>
                <a:cs typeface="+mn-cs"/>
              </a:rPr>
              <a:t>Metabolic modeling will useable by a wide range of biomedical researchers on platforms like Virtual Cell.  Automated segmentation will be generally useful for electron microscopy and might be applicable to other grainy images such at CT scans which can have medical and industrial applications.</a:t>
            </a:r>
          </a:p>
        </p:txBody>
      </p:sp>
    </p:spTree>
    <p:extLst>
      <p:ext uri="{BB962C8B-B14F-4D97-AF65-F5344CB8AC3E}">
        <p14:creationId xmlns:p14="http://schemas.microsoft.com/office/powerpoint/2010/main" val="2286166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9908133" y="4830792"/>
            <a:ext cx="2283865" cy="2027208"/>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4896961" y="-4846"/>
            <a:ext cx="1219201" cy="541867"/>
          </a:xfrm>
          <a:prstGeom prst="rect">
            <a:avLst/>
          </a:prstGeom>
        </p:spPr>
      </p:pic>
      <p:sp>
        <p:nvSpPr>
          <p:cNvPr id="8" name="TextBox 7">
            <a:extLst>
              <a:ext uri="{FF2B5EF4-FFF2-40B4-BE49-F238E27FC236}">
                <a16:creationId xmlns:a16="http://schemas.microsoft.com/office/drawing/2014/main" id="{E65498B5-74FA-4354-A9FA-523536215906}"/>
              </a:ext>
            </a:extLst>
          </p:cNvPr>
          <p:cNvSpPr txBox="1"/>
          <p:nvPr/>
        </p:nvSpPr>
        <p:spPr>
          <a:xfrm>
            <a:off x="9877241" y="6071404"/>
            <a:ext cx="231475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Ching-Long Lin, </a:t>
            </a:r>
            <a:r>
              <a:rPr kumimoji="0" lang="en-US" sz="1400" b="1"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UIowa</a:t>
            </a:r>
            <a:endParaRPr kumimoji="0" lang="en-US" sz="1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Eric A Hoffman, </a:t>
            </a:r>
            <a:r>
              <a:rPr kumimoji="0" lang="en-US" sz="1400" b="1"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UIowa</a:t>
            </a:r>
            <a:endParaRPr kumimoji="0" lang="en-US" sz="1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Grant: NHLBI, U01HL114494</a:t>
            </a:r>
          </a:p>
        </p:txBody>
      </p:sp>
      <p:pic>
        <p:nvPicPr>
          <p:cNvPr id="2" name="Picture 1">
            <a:extLst>
              <a:ext uri="{FF2B5EF4-FFF2-40B4-BE49-F238E27FC236}">
                <a16:creationId xmlns:a16="http://schemas.microsoft.com/office/drawing/2014/main" id="{159864B5-6E73-4482-B7A4-A14CDCD1A51D}"/>
              </a:ext>
            </a:extLst>
          </p:cNvPr>
          <p:cNvPicPr>
            <a:picLocks noChangeAspect="1"/>
          </p:cNvPicPr>
          <p:nvPr/>
        </p:nvPicPr>
        <p:blipFill>
          <a:blip r:embed="rId5"/>
          <a:stretch>
            <a:fillRect/>
          </a:stretch>
        </p:blipFill>
        <p:spPr>
          <a:xfrm>
            <a:off x="5410306" y="-4846"/>
            <a:ext cx="2590694" cy="542591"/>
          </a:xfrm>
          <a:prstGeom prst="rect">
            <a:avLst/>
          </a:prstGeom>
        </p:spPr>
      </p:pic>
      <p:sp>
        <p:nvSpPr>
          <p:cNvPr id="9" name="TextBox 8">
            <a:extLst>
              <a:ext uri="{FF2B5EF4-FFF2-40B4-BE49-F238E27FC236}">
                <a16:creationId xmlns:a16="http://schemas.microsoft.com/office/drawing/2014/main" id="{AC7D79D5-4CE2-47B6-836E-C505384A5CE4}"/>
              </a:ext>
            </a:extLst>
          </p:cNvPr>
          <p:cNvSpPr txBox="1"/>
          <p:nvPr/>
        </p:nvSpPr>
        <p:spPr>
          <a:xfrm>
            <a:off x="0" y="712101"/>
            <a:ext cx="9448800"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model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multi-scale computed tomography (CT) imaging-based lung model based on machine/deep learning to bridge individual and sub-group (cluster) scales in asthma and COPD populations, and explore the notion of cluster-guided computational fluid dynamics (CFD) analysis that generates model-derived flow and particle variables to better understand structure-function relationships in the human lungs by diseased sub-groups.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overcame the three challenges, including inter-subject variability (due to, for example, gender, age and height), inter-site variability (due to scanner and imaging protocol differences), and definition of novel quantitative CT (QCT) imaging-based metrics at multiple scales (due to alterations at different disease stages) needed for machine/deep learning and use of the cluster membership to guide subject-specific CFD analysis enables an examination of the cluster-specific structural and functional relationships toward precision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new sub-groups (clusters) for asthma and COPD patients and their disease progressions may provide better treatment targets in the future.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CT imaging-based variables could be used by other research groups to develop more sophisticated deep learning neural network (NN) models. The model has the potential to identify clinically-meaningful sub-groups to better understand disease progressions and subsequently develop cluster-specific treatments.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9B81F7-3220-4822-93BA-9AB368C34FBD}"/>
              </a:ext>
            </a:extLst>
          </p:cNvPr>
          <p:cNvSpPr txBox="1"/>
          <p:nvPr/>
        </p:nvSpPr>
        <p:spPr>
          <a:xfrm>
            <a:off x="368734" y="66032"/>
            <a:ext cx="73577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An integrative statistics-guided image-based multi-scale lung model</a:t>
            </a:r>
          </a:p>
        </p:txBody>
      </p:sp>
      <p:pic>
        <p:nvPicPr>
          <p:cNvPr id="10" name="Picture 9">
            <a:extLst>
              <a:ext uri="{FF2B5EF4-FFF2-40B4-BE49-F238E27FC236}">
                <a16:creationId xmlns:a16="http://schemas.microsoft.com/office/drawing/2014/main" id="{9464744B-D91B-483C-91B8-A54BDCC28153}"/>
              </a:ext>
            </a:extLst>
          </p:cNvPr>
          <p:cNvPicPr>
            <a:picLocks noChangeAspect="1"/>
          </p:cNvPicPr>
          <p:nvPr/>
        </p:nvPicPr>
        <p:blipFill>
          <a:blip r:embed="rId6"/>
          <a:stretch>
            <a:fillRect/>
          </a:stretch>
        </p:blipFill>
        <p:spPr>
          <a:xfrm>
            <a:off x="10051282" y="4830792"/>
            <a:ext cx="983337" cy="1201857"/>
          </a:xfrm>
          <a:prstGeom prst="rect">
            <a:avLst/>
          </a:prstGeom>
        </p:spPr>
      </p:pic>
      <p:pic>
        <p:nvPicPr>
          <p:cNvPr id="11" name="Picture 10">
            <a:extLst>
              <a:ext uri="{FF2B5EF4-FFF2-40B4-BE49-F238E27FC236}">
                <a16:creationId xmlns:a16="http://schemas.microsoft.com/office/drawing/2014/main" id="{608D1469-BCC9-4B7D-8CF7-8C2A152C61F0}"/>
              </a:ext>
            </a:extLst>
          </p:cNvPr>
          <p:cNvPicPr>
            <a:picLocks noChangeAspect="1"/>
          </p:cNvPicPr>
          <p:nvPr/>
        </p:nvPicPr>
        <p:blipFill rotWithShape="1">
          <a:blip r:embed="rId7"/>
          <a:srcRect t="7045" b="11473"/>
          <a:stretch/>
        </p:blipFill>
        <p:spPr>
          <a:xfrm>
            <a:off x="11072235" y="4830791"/>
            <a:ext cx="983338" cy="1201857"/>
          </a:xfrm>
          <a:prstGeom prst="rect">
            <a:avLst/>
          </a:prstGeom>
        </p:spPr>
      </p:pic>
      <p:pic>
        <p:nvPicPr>
          <p:cNvPr id="13" name="Picture 12">
            <a:extLst>
              <a:ext uri="{FF2B5EF4-FFF2-40B4-BE49-F238E27FC236}">
                <a16:creationId xmlns:a16="http://schemas.microsoft.com/office/drawing/2014/main" id="{8DD8AA93-1807-4602-A91C-1E6982C6BE3E}"/>
              </a:ext>
            </a:extLst>
          </p:cNvPr>
          <p:cNvPicPr>
            <a:picLocks noChangeAspect="1"/>
          </p:cNvPicPr>
          <p:nvPr/>
        </p:nvPicPr>
        <p:blipFill>
          <a:blip r:embed="rId8"/>
          <a:stretch>
            <a:fillRect/>
          </a:stretch>
        </p:blipFill>
        <p:spPr>
          <a:xfrm>
            <a:off x="9928401" y="0"/>
            <a:ext cx="2287669" cy="2301231"/>
          </a:xfrm>
          <a:prstGeom prst="rect">
            <a:avLst/>
          </a:prstGeom>
        </p:spPr>
      </p:pic>
      <p:pic>
        <p:nvPicPr>
          <p:cNvPr id="15" name="Picture 14">
            <a:extLst>
              <a:ext uri="{FF2B5EF4-FFF2-40B4-BE49-F238E27FC236}">
                <a16:creationId xmlns:a16="http://schemas.microsoft.com/office/drawing/2014/main" id="{4EE6D7AD-FDB5-4A40-BD2E-2BA7D9F58A39}"/>
              </a:ext>
            </a:extLst>
          </p:cNvPr>
          <p:cNvPicPr>
            <a:picLocks noChangeAspect="1"/>
          </p:cNvPicPr>
          <p:nvPr/>
        </p:nvPicPr>
        <p:blipFill>
          <a:blip r:embed="rId9"/>
          <a:stretch>
            <a:fillRect/>
          </a:stretch>
        </p:blipFill>
        <p:spPr>
          <a:xfrm>
            <a:off x="9835282" y="2281852"/>
            <a:ext cx="2380788" cy="2454687"/>
          </a:xfrm>
          <a:prstGeom prst="rect">
            <a:avLst/>
          </a:prstGeom>
        </p:spPr>
      </p:pic>
    </p:spTree>
    <p:extLst>
      <p:ext uri="{BB962C8B-B14F-4D97-AF65-F5344CB8AC3E}">
        <p14:creationId xmlns:p14="http://schemas.microsoft.com/office/powerpoint/2010/main" val="2322060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930025" y="283864"/>
            <a:ext cx="4899660"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William Lytton, SUNY Downstate</a:t>
            </a:r>
            <a:r>
              <a:rPr kumimoji="0" sz="2000" b="0" i="0" u="none" strike="noStrike" kern="1200" cap="none" spc="-8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U01EB017695</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p:nvPr/>
        </p:nvSpPr>
        <p:spPr>
          <a:xfrm>
            <a:off x="148267" y="5176789"/>
            <a:ext cx="11679555" cy="1549400"/>
          </a:xfrm>
          <a:prstGeom prst="rect">
            <a:avLst/>
          </a:prstGeom>
        </p:spPr>
        <p:txBody>
          <a:bodyPr vert="horz" wrap="square" lIns="0" tIns="12700" rIns="0" bIns="0" rtlCol="0">
            <a:spAutoFit/>
          </a:bodyPr>
          <a:lstStyle/>
          <a:p>
            <a:pPr marL="394335" marR="0" lvl="0" indent="-381635" algn="l" defTabSz="914400" rtl="0" eaLnBrk="1" fontAlgn="auto" latinLnBrk="0" hangingPunct="1">
              <a:lnSpc>
                <a:spcPct val="100000"/>
              </a:lnSpc>
              <a:spcBef>
                <a:spcPts val="100"/>
              </a:spcBef>
              <a:spcAft>
                <a:spcPts val="0"/>
              </a:spcAft>
              <a:buClrTx/>
              <a:buSzTx/>
              <a:buFont typeface="Arial"/>
              <a:buChar char="●"/>
              <a:tabLst>
                <a:tab pos="394335" algn="l"/>
                <a:tab pos="39497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Coupled ODE and event driven simulation defined in </a:t>
            </a:r>
            <a:r>
              <a:rPr kumimoji="0" sz="2000" b="1" i="0" u="none" strike="noStrike" kern="1200" cap="none" spc="0" normalizeH="0" baseline="0" noProof="0" dirty="0">
                <a:ln>
                  <a:noFill/>
                </a:ln>
                <a:solidFill>
                  <a:prstClr val="black"/>
                </a:solidFill>
                <a:effectLst/>
                <a:uLnTx/>
                <a:uFillTx/>
                <a:latin typeface="Calibri"/>
                <a:ea typeface="+mn-ea"/>
                <a:cs typeface="Calibri"/>
              </a:rPr>
              <a:t>a </a:t>
            </a:r>
            <a:r>
              <a:rPr kumimoji="0" sz="2000" b="1" i="0" u="none" strike="noStrike" kern="1200" cap="none" spc="-5" normalizeH="0" baseline="0" noProof="0" dirty="0">
                <a:ln>
                  <a:noFill/>
                </a:ln>
                <a:solidFill>
                  <a:prstClr val="black"/>
                </a:solidFill>
                <a:effectLst/>
                <a:uLnTx/>
                <a:uFillTx/>
                <a:latin typeface="Calibri"/>
                <a:ea typeface="+mn-ea"/>
                <a:cs typeface="Calibri"/>
              </a:rPr>
              <a:t>novel high-level declarative language using</a:t>
            </a:r>
            <a:r>
              <a:rPr kumimoji="0" sz="2000" b="1" i="0" u="none" strike="noStrike" kern="1200" cap="none" spc="125" normalizeH="0" baseline="0" noProof="0" dirty="0">
                <a:ln>
                  <a:noFill/>
                </a:ln>
                <a:solidFill>
                  <a:prstClr val="black"/>
                </a:solidFill>
                <a:effectLst/>
                <a:uLnTx/>
                <a:uFillTx/>
                <a:latin typeface="Calibri"/>
                <a:ea typeface="+mn-ea"/>
                <a:cs typeface="Calibri"/>
              </a:rPr>
              <a:t> </a:t>
            </a:r>
            <a:r>
              <a:rPr kumimoji="0" sz="2000" b="1" i="1" u="none" strike="noStrike" kern="1200" cap="none" spc="-5" normalizeH="0" baseline="0" noProof="0" dirty="0">
                <a:ln>
                  <a:noFill/>
                </a:ln>
                <a:solidFill>
                  <a:prstClr val="black"/>
                </a:solidFill>
                <a:effectLst/>
                <a:uLnTx/>
                <a:uFillTx/>
                <a:latin typeface="Calibri"/>
                <a:ea typeface="+mn-ea"/>
                <a:cs typeface="Calibri"/>
              </a:rPr>
              <a:t>NetPyNE</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94335" marR="579120" lvl="0" indent="-381635" algn="l" defTabSz="914400" rtl="0" eaLnBrk="1" fontAlgn="auto" latinLnBrk="0" hangingPunct="1">
              <a:lnSpc>
                <a:spcPct val="100000"/>
              </a:lnSpc>
              <a:spcBef>
                <a:spcPts val="0"/>
              </a:spcBef>
              <a:spcAft>
                <a:spcPts val="0"/>
              </a:spcAft>
              <a:buClrTx/>
              <a:buSzTx/>
              <a:buFont typeface="Arial"/>
              <a:buChar char="●"/>
              <a:tabLst>
                <a:tab pos="394335" algn="l"/>
                <a:tab pos="394970" algn="l"/>
              </a:tabLst>
              <a:defRPr/>
            </a:pPr>
            <a:r>
              <a:rPr kumimoji="0" sz="2000" b="1" i="1" u="none" strike="noStrike" kern="1200" cap="none" spc="-5" normalizeH="0" baseline="0" noProof="0" dirty="0">
                <a:ln>
                  <a:noFill/>
                </a:ln>
                <a:solidFill>
                  <a:prstClr val="black"/>
                </a:solidFill>
                <a:effectLst/>
                <a:uLnTx/>
                <a:uFillTx/>
                <a:latin typeface="Calibri"/>
                <a:ea typeface="+mn-ea"/>
                <a:cs typeface="Calibri"/>
              </a:rPr>
              <a:t>Gradient descent </a:t>
            </a:r>
            <a:r>
              <a:rPr kumimoji="0" sz="2000" b="1" i="0" u="none" strike="noStrike" kern="1200" cap="none" spc="-5" normalizeH="0" baseline="0" noProof="0" dirty="0">
                <a:ln>
                  <a:noFill/>
                </a:ln>
                <a:solidFill>
                  <a:prstClr val="black"/>
                </a:solidFill>
                <a:effectLst/>
                <a:uLnTx/>
                <a:uFillTx/>
                <a:latin typeface="Calibri"/>
                <a:ea typeface="+mn-ea"/>
                <a:cs typeface="Calibri"/>
              </a:rPr>
              <a:t>and </a:t>
            </a:r>
            <a:r>
              <a:rPr kumimoji="0" sz="2000" b="1" i="1" u="none" strike="noStrike" kern="1200" cap="none" spc="-5" normalizeH="0" baseline="0" noProof="0" dirty="0">
                <a:ln>
                  <a:noFill/>
                </a:ln>
                <a:solidFill>
                  <a:prstClr val="black"/>
                </a:solidFill>
                <a:effectLst/>
                <a:uLnTx/>
                <a:uFillTx/>
                <a:latin typeface="Calibri"/>
                <a:ea typeface="+mn-ea"/>
                <a:cs typeface="Calibri"/>
              </a:rPr>
              <a:t>genetic algorithms </a:t>
            </a:r>
            <a:r>
              <a:rPr kumimoji="0" sz="2000" b="1" i="0" u="none" strike="noStrike" kern="1200" cap="none" spc="-5" normalizeH="0" baseline="0" noProof="0" dirty="0">
                <a:ln>
                  <a:noFill/>
                </a:ln>
                <a:solidFill>
                  <a:prstClr val="black"/>
                </a:solidFill>
                <a:effectLst/>
                <a:uLnTx/>
                <a:uFillTx/>
                <a:latin typeface="Calibri"/>
                <a:ea typeface="+mn-ea"/>
                <a:cs typeface="Calibri"/>
              </a:rPr>
              <a:t>were used to determine parameters for particular cell types.  Project won the </a:t>
            </a:r>
            <a:r>
              <a:rPr kumimoji="0" sz="2000" b="1" i="1" u="none" strike="noStrike" kern="1200" cap="none" spc="-5" normalizeH="0" baseline="0" noProof="0" dirty="0">
                <a:ln>
                  <a:noFill/>
                </a:ln>
                <a:solidFill>
                  <a:srgbClr val="FF0000"/>
                </a:solidFill>
                <a:effectLst/>
                <a:uLnTx/>
                <a:uFillTx/>
                <a:latin typeface="Calibri"/>
                <a:ea typeface="+mn-ea"/>
                <a:cs typeface="Calibri"/>
              </a:rPr>
              <a:t>2017 HPCwire Readers' Choice Award for Best Use of Artificial Intelligence using HPC</a:t>
            </a:r>
            <a:r>
              <a:rPr kumimoji="0" sz="2000" b="1" i="1" u="none" strike="noStrike" kern="1200" cap="none" spc="-28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94335" marR="311785" lvl="0" indent="-381635" algn="l" defTabSz="914400" rtl="0" eaLnBrk="1" fontAlgn="auto" latinLnBrk="0" hangingPunct="1">
              <a:lnSpc>
                <a:spcPct val="100000"/>
              </a:lnSpc>
              <a:spcBef>
                <a:spcPts val="0"/>
              </a:spcBef>
              <a:spcAft>
                <a:spcPts val="0"/>
              </a:spcAft>
              <a:buClrTx/>
              <a:buSzTx/>
              <a:buFont typeface="Arial"/>
              <a:buChar char="●"/>
              <a:tabLst>
                <a:tab pos="394335" algn="l"/>
                <a:tab pos="39497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End Users: Growing interest in multiscale modeling: Human Brain Project, Blue Brain Project, Allen Brain  Institute, many individual research labs contributing to</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ModelDB.</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title"/>
          </p:nvPr>
        </p:nvSpPr>
        <p:spPr>
          <a:xfrm>
            <a:off x="934555" y="221608"/>
            <a:ext cx="5708650" cy="391160"/>
          </a:xfrm>
          <a:prstGeom prst="rect">
            <a:avLst/>
          </a:prstGeom>
        </p:spPr>
        <p:txBody>
          <a:bodyPr vert="horz" wrap="square" lIns="0" tIns="12700" rIns="0" bIns="0" rtlCol="0">
            <a:spAutoFit/>
          </a:bodyPr>
          <a:lstStyle/>
          <a:p>
            <a:pPr marL="12700">
              <a:lnSpc>
                <a:spcPct val="100000"/>
              </a:lnSpc>
              <a:spcBef>
                <a:spcPts val="100"/>
              </a:spcBef>
            </a:pPr>
            <a:r>
              <a:rPr spc="-5" dirty="0"/>
              <a:t>Detailed model of primary motor</a:t>
            </a:r>
            <a:r>
              <a:rPr spc="-90" dirty="0"/>
              <a:t> </a:t>
            </a:r>
            <a:r>
              <a:rPr spc="-5" dirty="0"/>
              <a:t>cortex</a:t>
            </a:r>
          </a:p>
        </p:txBody>
      </p:sp>
      <p:sp>
        <p:nvSpPr>
          <p:cNvPr id="5" name="object 5"/>
          <p:cNvSpPr/>
          <p:nvPr/>
        </p:nvSpPr>
        <p:spPr>
          <a:xfrm>
            <a:off x="1000825" y="611500"/>
            <a:ext cx="10190349" cy="455004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9B81F7-3220-4822-93BA-9AB368C34FBD}"/>
              </a:ext>
            </a:extLst>
          </p:cNvPr>
          <p:cNvSpPr txBox="1"/>
          <p:nvPr/>
        </p:nvSpPr>
        <p:spPr>
          <a:xfrm>
            <a:off x="153205" y="0"/>
            <a:ext cx="6683741"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Arial"/>
              </a:rPr>
              <a:t>Multiscale</a:t>
            </a:r>
            <a:r>
              <a:rPr kumimoji="0" lang="en-US" sz="2800" b="1" i="0" u="none" strike="noStrike" kern="1200" cap="none" spc="0" normalizeH="0" baseline="0" noProof="0" dirty="0">
                <a:ln>
                  <a:noFill/>
                </a:ln>
                <a:solidFill>
                  <a:prstClr val="black"/>
                </a:solidFill>
                <a:effectLst/>
                <a:uLnTx/>
                <a:uFillTx/>
                <a:latin typeface="Arial"/>
                <a:ea typeface="+mn-ea"/>
                <a:cs typeface="Arial"/>
              </a:rPr>
              <a:t> Models of Wound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Arial"/>
              </a:rPr>
              <a:t>Plasticity for Regeneration </a:t>
            </a:r>
            <a:r>
              <a:rPr kumimoji="0" lang="mr-IN" sz="2800" b="1" i="0" u="none" strike="noStrike" kern="1200" cap="none" spc="0" normalizeH="0" baseline="0" noProof="0" dirty="0">
                <a:ln>
                  <a:noFill/>
                </a:ln>
                <a:solidFill>
                  <a:prstClr val="black"/>
                </a:solidFill>
                <a:effectLst/>
                <a:uLnTx/>
                <a:uFillTx/>
                <a:latin typeface="Arial"/>
                <a:ea typeface="+mn-ea"/>
                <a:cs typeface="Arial"/>
              </a:rPr>
              <a:t>–</a:t>
            </a:r>
            <a:r>
              <a:rPr kumimoji="0" lang="en-US" sz="2800" b="1" i="0" u="none" strike="noStrike" kern="1200" cap="none" spc="0" normalizeH="0" baseline="0" noProof="0" dirty="0">
                <a:ln>
                  <a:noFill/>
                </a:ln>
                <a:solidFill>
                  <a:prstClr val="black"/>
                </a:solidFill>
                <a:effectLst/>
                <a:uLnTx/>
                <a:uFillTx/>
                <a:latin typeface="Arial"/>
                <a:ea typeface="+mn-ea"/>
                <a:cs typeface="Arial"/>
              </a:rPr>
              <a:t> Year One </a:t>
            </a:r>
          </a:p>
        </p:txBody>
      </p:sp>
      <p:sp>
        <p:nvSpPr>
          <p:cNvPr id="8" name="TextBox 7">
            <a:extLst>
              <a:ext uri="{FF2B5EF4-FFF2-40B4-BE49-F238E27FC236}">
                <a16:creationId xmlns:a16="http://schemas.microsoft.com/office/drawing/2014/main" id="{E65498B5-74FA-4354-A9FA-523536215906}"/>
              </a:ext>
            </a:extLst>
          </p:cNvPr>
          <p:cNvSpPr txBox="1"/>
          <p:nvPr/>
        </p:nvSpPr>
        <p:spPr>
          <a:xfrm>
            <a:off x="230413" y="6396335"/>
            <a:ext cx="63058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Xing Dai, Qing Nie (contact), Max </a:t>
            </a:r>
            <a:r>
              <a:rPr kumimoji="0" lang="en-US" sz="1200" b="0" i="0" u="none" strike="noStrike" kern="1200" cap="none" spc="0" normalizeH="0" baseline="0" noProof="0" dirty="0" err="1">
                <a:ln>
                  <a:noFill/>
                </a:ln>
                <a:solidFill>
                  <a:prstClr val="black"/>
                </a:solidFill>
                <a:effectLst/>
                <a:uLnTx/>
                <a:uFillTx/>
                <a:latin typeface="Arial"/>
                <a:ea typeface="+mn-ea"/>
                <a:cs typeface="Arial"/>
              </a:rPr>
              <a:t>Plikus</a:t>
            </a:r>
            <a:r>
              <a:rPr kumimoji="0" lang="en-US" sz="1200" b="0" i="0" u="none" strike="noStrike" kern="1200" cap="none" spc="0" normalizeH="0" baseline="0" noProof="0" dirty="0">
                <a:ln>
                  <a:noFill/>
                </a:ln>
                <a:solidFill>
                  <a:prstClr val="black"/>
                </a:solidFill>
                <a:effectLst/>
                <a:uLnTx/>
                <a:uFillTx/>
                <a:latin typeface="Arial"/>
                <a:ea typeface="+mn-ea"/>
                <a:cs typeface="Arial"/>
              </a:rPr>
              <a:t>, University of California, Irvine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NIAMS U01AR073159 </a:t>
            </a:r>
            <a:r>
              <a:rPr kumimoji="0" lang="mr-IN" sz="1200" b="0" i="0" u="none" strike="noStrike" kern="1200" cap="none" spc="0" normalizeH="0" baseline="0" noProof="0" dirty="0">
                <a:ln>
                  <a:noFill/>
                </a:ln>
                <a:solidFill>
                  <a:prstClr val="black"/>
                </a:solidFill>
                <a:effectLst/>
                <a:uLnTx/>
                <a:uFillTx/>
                <a:latin typeface="Arial"/>
                <a:ea typeface="+mn-ea"/>
                <a:cs typeface="Arial"/>
              </a:rPr>
              <a:t>–</a:t>
            </a:r>
            <a:r>
              <a:rPr kumimoji="0" lang="en-US" sz="1200" b="0" i="0" u="none" strike="noStrike" kern="1200" cap="none" spc="0" normalizeH="0" baseline="0" noProof="0" dirty="0">
                <a:ln>
                  <a:noFill/>
                </a:ln>
                <a:solidFill>
                  <a:prstClr val="black"/>
                </a:solidFill>
                <a:effectLst/>
                <a:uLnTx/>
                <a:uFillTx/>
                <a:latin typeface="Arial"/>
                <a:ea typeface="+mn-ea"/>
                <a:cs typeface="Arial"/>
              </a:rPr>
              <a:t> co-funding NIBIB (9/2018-8</a:t>
            </a:r>
            <a:r>
              <a:rPr kumimoji="0" lang="en-US" sz="1200" b="0" i="0" u="none" strike="noStrike" kern="1200" cap="none" spc="0" normalizeH="0" baseline="0" noProof="0">
                <a:ln>
                  <a:noFill/>
                </a:ln>
                <a:solidFill>
                  <a:prstClr val="black"/>
                </a:solidFill>
                <a:effectLst/>
                <a:uLnTx/>
                <a:uFillTx/>
                <a:latin typeface="Arial"/>
                <a:ea typeface="+mn-ea"/>
                <a:cs typeface="Arial"/>
              </a:rPr>
              <a:t>/2023</a:t>
            </a:r>
            <a:r>
              <a:rPr kumimoji="0" lang="en-US" sz="1200" b="0" i="0" u="none" strike="noStrike" kern="1200" cap="none" spc="0" normalizeH="0" baseline="0" noProof="0" dirty="0">
                <a:ln>
                  <a:noFill/>
                </a:ln>
                <a:solidFill>
                  <a:prstClr val="black"/>
                </a:solidFill>
                <a:effectLst/>
                <a:uLnTx/>
                <a:uFillTx/>
                <a:latin typeface="Arial"/>
                <a:ea typeface="+mn-ea"/>
                <a:cs typeface="Arial"/>
              </a:rPr>
              <a:t>)</a:t>
            </a:r>
          </a:p>
        </p:txBody>
      </p:sp>
      <p:sp>
        <p:nvSpPr>
          <p:cNvPr id="15" name="Rounded Rectangle 14"/>
          <p:cNvSpPr/>
          <p:nvPr/>
        </p:nvSpPr>
        <p:spPr>
          <a:xfrm>
            <a:off x="541020" y="927100"/>
            <a:ext cx="5745480" cy="1358900"/>
          </a:xfrm>
          <a:prstGeom prst="roundRect">
            <a:avLst/>
          </a:prstGeom>
          <a:solidFill>
            <a:schemeClr val="accent3"/>
          </a:solid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330200" y="901701"/>
            <a:ext cx="6197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mn-ea"/>
                <a:cs typeface="Arial"/>
              </a:rPr>
              <a:t>PROJECT GOAL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a:ea typeface="+mn-ea"/>
                <a:cs typeface="Arial"/>
              </a:rPr>
              <a:t>Identify the critical molecular conditions and </a:t>
            </a:r>
            <a:r>
              <a:rPr kumimoji="0" lang="en-US" sz="2000" b="0" i="0" u="none" strike="noStrike" kern="1200" cap="none" spc="0" normalizeH="0" baseline="0" noProof="0" dirty="0" err="1">
                <a:ln>
                  <a:noFill/>
                </a:ln>
                <a:solidFill>
                  <a:srgbClr val="0000FF"/>
                </a:solidFill>
                <a:effectLst/>
                <a:uLnTx/>
                <a:uFillTx/>
                <a:latin typeface="Arial"/>
                <a:ea typeface="+mn-ea"/>
                <a:cs typeface="Arial"/>
              </a:rPr>
              <a:t>multiscale</a:t>
            </a:r>
            <a:r>
              <a:rPr kumimoji="0" lang="en-US" sz="2000" b="0" i="0" u="none" strike="noStrike" kern="1200" cap="none" spc="0" normalizeH="0" baseline="0" noProof="0" dirty="0">
                <a:ln>
                  <a:noFill/>
                </a:ln>
                <a:solidFill>
                  <a:srgbClr val="0000FF"/>
                </a:solidFill>
                <a:effectLst/>
                <a:uLnTx/>
                <a:uFillTx/>
                <a:latin typeface="Arial"/>
                <a:ea typeface="+mn-ea"/>
                <a:cs typeface="Arial"/>
              </a:rPr>
              <a:t> interactions to shift wound repair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a:ea typeface="+mn-ea"/>
                <a:cs typeface="Arial"/>
              </a:rPr>
              <a:t>toward regeneration and away from scarring </a:t>
            </a:r>
          </a:p>
        </p:txBody>
      </p:sp>
      <p:pic>
        <p:nvPicPr>
          <p:cNvPr id="18" name="heal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475" t="26381" r="8333" b="24242"/>
          <a:stretch/>
        </p:blipFill>
        <p:spPr>
          <a:xfrm>
            <a:off x="8387583" y="1083733"/>
            <a:ext cx="3516550" cy="1603990"/>
          </a:xfrm>
          <a:prstGeom prst="rect">
            <a:avLst/>
          </a:prstGeom>
        </p:spPr>
      </p:pic>
      <p:sp>
        <p:nvSpPr>
          <p:cNvPr id="19" name="TextBox 18"/>
          <p:cNvSpPr txBox="1"/>
          <p:nvPr/>
        </p:nvSpPr>
        <p:spPr>
          <a:xfrm>
            <a:off x="6885335" y="185049"/>
            <a:ext cx="53066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A first-ever </a:t>
            </a:r>
            <a:r>
              <a:rPr kumimoji="0" lang="en-US" sz="1600" b="0" i="0" u="none" strike="noStrike" kern="1200" cap="none" spc="0" normalizeH="0" baseline="0" noProof="0" dirty="0" err="1">
                <a:ln>
                  <a:noFill/>
                </a:ln>
                <a:solidFill>
                  <a:prstClr val="black"/>
                </a:solidFill>
                <a:effectLst/>
                <a:uLnTx/>
                <a:uFillTx/>
                <a:latin typeface="Arial"/>
                <a:ea typeface="+mn-ea"/>
                <a:cs typeface="Arial"/>
              </a:rPr>
              <a:t>multiscale</a:t>
            </a:r>
            <a:r>
              <a:rPr kumimoji="0" lang="en-US" sz="1600" b="0" i="0" u="none" strike="noStrike" kern="1200" cap="none" spc="0" normalizeH="0" baseline="0" noProof="0" dirty="0">
                <a:ln>
                  <a:noFill/>
                </a:ln>
                <a:solidFill>
                  <a:prstClr val="black"/>
                </a:solidFill>
                <a:effectLst/>
                <a:uLnTx/>
                <a:uFillTx/>
                <a:latin typeface="Arial"/>
                <a:ea typeface="+mn-ea"/>
                <a:cs typeface="Arial"/>
              </a:rPr>
              <a:t> model of </a:t>
            </a:r>
            <a:r>
              <a:rPr kumimoji="0" lang="en-US" sz="1600" b="0" i="1" u="none" strike="noStrike" kern="1200" cap="none" spc="0" normalizeH="0" baseline="0" noProof="0" dirty="0">
                <a:ln>
                  <a:noFill/>
                </a:ln>
                <a:solidFill>
                  <a:srgbClr val="FF0000"/>
                </a:solidFill>
                <a:effectLst/>
                <a:uLnTx/>
                <a:uFillTx/>
                <a:latin typeface="Arial"/>
                <a:ea typeface="+mn-ea"/>
                <a:cs typeface="Arial"/>
              </a:rPr>
              <a:t>epidermal-dermal interactions </a:t>
            </a:r>
            <a:r>
              <a:rPr kumimoji="0" lang="en-US" sz="1600" b="0" i="0" u="none" strike="noStrike" kern="1200" cap="none" spc="0" normalizeH="0" baseline="0" noProof="0" dirty="0">
                <a:ln>
                  <a:noFill/>
                </a:ln>
                <a:solidFill>
                  <a:prstClr val="black"/>
                </a:solidFill>
                <a:effectLst/>
                <a:uLnTx/>
                <a:uFillTx/>
                <a:latin typeface="Arial"/>
                <a:ea typeface="+mn-ea"/>
                <a:cs typeface="Arial"/>
              </a:rPr>
              <a:t>during skin wound healing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 </a:t>
            </a:r>
            <a:r>
              <a:rPr kumimoji="0" lang="en-US" sz="1400" b="1" i="1" u="none" strike="noStrike" kern="1200" cap="none" spc="0" normalizeH="0" baseline="0" noProof="0" dirty="0">
                <a:ln>
                  <a:noFill/>
                </a:ln>
                <a:solidFill>
                  <a:prstClr val="black"/>
                </a:solidFill>
                <a:effectLst/>
                <a:uLnTx/>
                <a:uFillTx/>
                <a:latin typeface="Arial"/>
                <a:ea typeface="+mn-ea"/>
                <a:cs typeface="Arial"/>
              </a:rPr>
              <a:t>Experimental Dermatology, 2019</a:t>
            </a:r>
          </a:p>
        </p:txBody>
      </p:sp>
      <p:sp>
        <p:nvSpPr>
          <p:cNvPr id="20" name="Rounded Rectangle 19"/>
          <p:cNvSpPr/>
          <p:nvPr/>
        </p:nvSpPr>
        <p:spPr>
          <a:xfrm>
            <a:off x="135467" y="2489309"/>
            <a:ext cx="6485466" cy="3911492"/>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20"/>
          <p:cNvSpPr/>
          <p:nvPr/>
        </p:nvSpPr>
        <p:spPr>
          <a:xfrm>
            <a:off x="7012336" y="122875"/>
            <a:ext cx="5061131" cy="3348457"/>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262466" y="2555502"/>
            <a:ext cx="6096000" cy="80021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Single-cell analysis reveals fibroblast heterogeneity and myeloid-derived adipocyte progenitors in skin wounds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a:ea typeface="+mn-ea"/>
                <a:cs typeface="Arial"/>
              </a:rPr>
              <a:t>Nature Communications, 2019</a:t>
            </a:r>
          </a:p>
        </p:txBody>
      </p:sp>
      <p:sp>
        <p:nvSpPr>
          <p:cNvPr id="23" name="Rounded Rectangle 22"/>
          <p:cNvSpPr/>
          <p:nvPr/>
        </p:nvSpPr>
        <p:spPr>
          <a:xfrm>
            <a:off x="6811432" y="3572934"/>
            <a:ext cx="5262035" cy="3115734"/>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6794500" y="3568699"/>
            <a:ext cx="5397500" cy="8002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An Ovol2-Zeb1 transcriptional circuit regulates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epithelial directional migration and proliferation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a:ea typeface="+mn-ea"/>
                <a:cs typeface="Arial"/>
              </a:rPr>
              <a:t>EMBO Reports, 2018</a:t>
            </a:r>
          </a:p>
        </p:txBody>
      </p:sp>
      <p:sp>
        <p:nvSpPr>
          <p:cNvPr id="25" name="TextBox 24"/>
          <p:cNvSpPr txBox="1"/>
          <p:nvPr/>
        </p:nvSpPr>
        <p:spPr>
          <a:xfrm>
            <a:off x="321732" y="3403600"/>
            <a:ext cx="3081869" cy="2800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Using a panel of single-cell tools as a type of “computational microscope” that examines thousands of individual cells at once, we discovered an unexpectedly high degree of fibroblast diversity. </a:t>
            </a:r>
            <a:r>
              <a:rPr kumimoji="0" lang="en-US" sz="1600" b="0" i="0" u="none" strike="noStrike" kern="1200" cap="none" spc="0" normalizeH="0" baseline="0" noProof="0" dirty="0">
                <a:ln>
                  <a:noFill/>
                </a:ln>
                <a:solidFill>
                  <a:srgbClr val="FF0000"/>
                </a:solidFill>
                <a:effectLst/>
                <a:uLnTx/>
                <a:uFillTx/>
                <a:latin typeface="Arial"/>
                <a:ea typeface="+mn-ea"/>
                <a:cs typeface="Arial"/>
              </a:rPr>
              <a:t>This result suggests possible treatments for scar-free wound healing that target the body’s own blood cells. </a:t>
            </a:r>
          </a:p>
        </p:txBody>
      </p:sp>
      <p:pic>
        <p:nvPicPr>
          <p:cNvPr id="26" name="Picture 25" descr="41467_2018_8247_Fig3_HTM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3318934"/>
            <a:ext cx="2535087" cy="2912533"/>
          </a:xfrm>
          <a:prstGeom prst="rect">
            <a:avLst/>
          </a:prstGeom>
        </p:spPr>
      </p:pic>
      <p:pic>
        <p:nvPicPr>
          <p:cNvPr id="27" name="Picture 26" descr="graphic-1.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4408" y="4385732"/>
            <a:ext cx="2086659" cy="1331668"/>
          </a:xfrm>
          <a:prstGeom prst="rect">
            <a:avLst/>
          </a:prstGeom>
        </p:spPr>
      </p:pic>
      <p:sp>
        <p:nvSpPr>
          <p:cNvPr id="28" name="TextBox 27"/>
          <p:cNvSpPr txBox="1"/>
          <p:nvPr/>
        </p:nvSpPr>
        <p:spPr>
          <a:xfrm>
            <a:off x="6925733" y="4267200"/>
            <a:ext cx="2878666" cy="23391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Efficient wound repair involves coordinated movements and cellular proliferation of skin epithelial cells</a:t>
            </a:r>
            <a:r>
              <a:rPr kumimoji="0" lang="en-US" sz="1600" b="0" i="0" u="none" strike="noStrike" kern="1200" cap="none" spc="0" normalizeH="0" baseline="0" noProof="0" dirty="0">
                <a:ln>
                  <a:noFill/>
                </a:ln>
                <a:solidFill>
                  <a:srgbClr val="FF0000"/>
                </a:solidFill>
                <a:effectLst/>
                <a:uLnTx/>
                <a:uFillTx/>
                <a:latin typeface="Arial"/>
                <a:ea typeface="+mn-ea"/>
                <a:cs typeface="Arial"/>
              </a:rPr>
              <a:t>. We discovered the EMT repressor Ovol2 has a major role in promoting directional migration and proliferation of adult epithelial cells.</a:t>
            </a:r>
          </a:p>
        </p:txBody>
      </p:sp>
      <p:sp>
        <p:nvSpPr>
          <p:cNvPr id="2" name="TextBox 1"/>
          <p:cNvSpPr txBox="1"/>
          <p:nvPr/>
        </p:nvSpPr>
        <p:spPr>
          <a:xfrm>
            <a:off x="7078133" y="1778000"/>
            <a:ext cx="13885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a:ea typeface="+mn-ea"/>
                <a:cs typeface="Arial"/>
              </a:rPr>
              <a:t>Math tools used in the three papers:</a:t>
            </a:r>
          </a:p>
        </p:txBody>
      </p:sp>
      <p:sp>
        <p:nvSpPr>
          <p:cNvPr id="3" name="TextBox 2"/>
          <p:cNvSpPr txBox="1"/>
          <p:nvPr/>
        </p:nvSpPr>
        <p:spPr>
          <a:xfrm>
            <a:off x="7315201" y="2641600"/>
            <a:ext cx="4622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Stochastic ODEs, nonlinear PDEs, optimization, graph theory, statistical physics, dimensional reduction methods, and stochastic processes  </a:t>
            </a:r>
          </a:p>
        </p:txBody>
      </p:sp>
    </p:spTree>
    <p:extLst>
      <p:ext uri="{BB962C8B-B14F-4D97-AF65-F5344CB8AC3E}">
        <p14:creationId xmlns:p14="http://schemas.microsoft.com/office/powerpoint/2010/main" val="187304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repeatCount="indefinite" fill="hold" display="0">
                  <p:stCondLst>
                    <p:cond delay="indefinite"/>
                  </p:stCondLst>
                </p:cTn>
                <p:tgtEl>
                  <p:spTgt spid="1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6116162" y="0"/>
            <a:ext cx="1219201" cy="541867"/>
          </a:xfrm>
          <a:prstGeom prst="rect">
            <a:avLst/>
          </a:prstGeom>
        </p:spPr>
      </p:pic>
      <p:pic>
        <p:nvPicPr>
          <p:cNvPr id="13" name="Picture 12">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7335363" y="4846"/>
            <a:ext cx="1219201" cy="541867"/>
          </a:xfrm>
          <a:prstGeom prst="rect">
            <a:avLst/>
          </a:prstGeom>
        </p:spPr>
      </p:pic>
      <p:pic>
        <p:nvPicPr>
          <p:cNvPr id="15" name="Picture 14">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8554564" y="9692"/>
            <a:ext cx="1219201" cy="541867"/>
          </a:xfrm>
          <a:prstGeom prst="rect">
            <a:avLst/>
          </a:prstGeom>
        </p:spPr>
      </p:pic>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4"/>
          <a:srcRect l="33280" t="70782" r="40981" b="6720"/>
          <a:stretch/>
        </p:blipFill>
        <p:spPr>
          <a:xfrm>
            <a:off x="9260114" y="5591730"/>
            <a:ext cx="2931886" cy="1266270"/>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3"/>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3"/>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3"/>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368734" y="66032"/>
            <a:ext cx="88841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Multiscale modeling to map cardiac electrophysiology between species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5498B5-74FA-4354-A9FA-523536215906}"/>
              </a:ext>
            </a:extLst>
          </p:cNvPr>
          <p:cNvSpPr txBox="1"/>
          <p:nvPr/>
        </p:nvSpPr>
        <p:spPr>
          <a:xfrm>
            <a:off x="9260114" y="5591731"/>
            <a:ext cx="2931886"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688336" algn="l"/>
                <a:tab pos="2743200" algn="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Eric Sobie, Mount Sinai</a:t>
            </a:r>
          </a:p>
          <a:p>
            <a:pPr marL="0" marR="0" lvl="0" indent="0" algn="l" defTabSz="914400" rtl="0" eaLnBrk="1" fontAlgn="auto" latinLnBrk="0" hangingPunct="1">
              <a:lnSpc>
                <a:spcPct val="100000"/>
              </a:lnSpc>
              <a:spcBef>
                <a:spcPts val="0"/>
              </a:spcBef>
              <a:spcAft>
                <a:spcPts val="0"/>
              </a:spcAft>
              <a:buClrTx/>
              <a:buSzTx/>
              <a:buFontTx/>
              <a:buNone/>
              <a:tabLst>
                <a:tab pos="2688336" algn="l"/>
                <a:tab pos="2743200" algn="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David Christini, Weill Cornell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U01 HL 136297</a:t>
            </a:r>
          </a:p>
        </p:txBody>
      </p:sp>
      <p:sp>
        <p:nvSpPr>
          <p:cNvPr id="9" name="TextBox 8">
            <a:extLst>
              <a:ext uri="{FF2B5EF4-FFF2-40B4-BE49-F238E27FC236}">
                <a16:creationId xmlns:a16="http://schemas.microsoft.com/office/drawing/2014/main" id="{AC7D79D5-4CE2-47B6-836E-C505384A5CE4}"/>
              </a:ext>
            </a:extLst>
          </p:cNvPr>
          <p:cNvSpPr txBox="1"/>
          <p:nvPr/>
        </p:nvSpPr>
        <p:spPr>
          <a:xfrm>
            <a:off x="0" y="578751"/>
            <a:ext cx="11874500" cy="60631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71600" algn="l"/>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model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 Improved ODE representations of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cardiomyocyte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electrophysiology and intracellular calcium</a:t>
            </a:r>
          </a:p>
          <a:p>
            <a:pPr marL="0" marR="0" lvl="0" indent="0" algn="l" defTabSz="914400" rtl="0" eaLnBrk="1" fontAlgn="auto" latinLnBrk="0" hangingPunct="1">
              <a:lnSpc>
                <a:spcPct val="100000"/>
              </a:lnSpc>
              <a:spcBef>
                <a:spcPts val="0"/>
              </a:spcBef>
              <a:spcAft>
                <a:spcPts val="0"/>
              </a:spcAft>
              <a:buClrTx/>
              <a:buSzTx/>
              <a:buFontTx/>
              <a:buNone/>
              <a:tabLst>
                <a:tab pos="1371600"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 Statistical models of heterogeneous cell populations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New methods for tuning parameters and building models specific to individual samples</a:t>
            </a: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Combined mechanistic ODE models with statistical, machine learning approaches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2" descr="C:\Users\Eric Sobie\Documents\presentations\DPS 2017\multiscale grant overview.jpg"/>
          <p:cNvPicPr>
            <a:picLocks noChangeAspect="1" noChangeArrowheads="1"/>
          </p:cNvPicPr>
          <p:nvPr/>
        </p:nvPicPr>
        <p:blipFill>
          <a:blip r:embed="rId5" cstate="print"/>
          <a:srcRect/>
          <a:stretch>
            <a:fillRect/>
          </a:stretch>
        </p:blipFill>
        <p:spPr bwMode="auto">
          <a:xfrm>
            <a:off x="143775" y="4169320"/>
            <a:ext cx="6358147" cy="2535682"/>
          </a:xfrm>
          <a:prstGeom prst="rect">
            <a:avLst/>
          </a:prstGeom>
          <a:noFill/>
        </p:spPr>
      </p:pic>
      <p:sp>
        <p:nvSpPr>
          <p:cNvPr id="3" name="TextBox 2"/>
          <p:cNvSpPr txBox="1"/>
          <p:nvPr/>
        </p:nvSpPr>
        <p:spPr>
          <a:xfrm>
            <a:off x="6501922" y="4246587"/>
            <a:ext cx="55163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Impact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Improved methods for validating and tuning models, leading to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more credible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representations</a:t>
            </a:r>
          </a:p>
        </p:txBody>
      </p:sp>
      <p:sp>
        <p:nvSpPr>
          <p:cNvPr id="19" name="TextBox 18"/>
          <p:cNvSpPr txBox="1"/>
          <p:nvPr/>
        </p:nvSpPr>
        <p:spPr>
          <a:xfrm>
            <a:off x="6501922" y="5089246"/>
            <a:ext cx="258175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Cardiologists, cardiac physiologists, safety pharmacologists interested in preventing adverse cardiac events</a:t>
            </a:r>
            <a:endPar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1010" y="2004468"/>
            <a:ext cx="7777743" cy="1543307"/>
          </a:xfrm>
          <a:prstGeom prst="rect">
            <a:avLst/>
          </a:prstGeom>
        </p:spPr>
      </p:pic>
    </p:spTree>
    <p:extLst>
      <p:ext uri="{BB962C8B-B14F-4D97-AF65-F5344CB8AC3E}">
        <p14:creationId xmlns:p14="http://schemas.microsoft.com/office/powerpoint/2010/main" val="831773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7D79D5-4CE2-47B6-836E-C505384A5CE4}"/>
              </a:ext>
            </a:extLst>
          </p:cNvPr>
          <p:cNvSpPr txBox="1"/>
          <p:nvPr/>
        </p:nvSpPr>
        <p:spPr>
          <a:xfrm>
            <a:off x="0" y="712101"/>
            <a:ext cx="11868912"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model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Agent-based models (ABMs) are increasingly used to represent multi-scale biological systems. However, given their complexity, ABMs are generally treated as experimental objects, with associated limitations with respect to their calibration, parameterization and use. We use advanced machine learning approaches for model/parameter space characterization for meta-model identification (active learning/model exploration) and adaptive control discovery (deep reinforcement learning) to increase the utility of ABMs. Current work is focused on using a previously developed ABM of sepsis in order to gain insight into the epistemic challenges facing sepsis research in general.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are developing novel methods of characterizing multi-scale multidimensional parameter space to link model microstates (akin to genomic/transcriptomic/biomarker states) and higher order phenotypes (system outcome data). We are developing methods of generating “equations of motion” reflecting propagation of probability distributions through time (akin to probability currents), initially with artificial neural networks trained using active learning. In parallel we are developing workflows to identify adaptive control policies using deep reinforcement learning with a similar strategy to the DeepMind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AlphaZero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approach, both to (1) provide aid in iterative model refinement, and (2) inform translational research by identifying precision medicine strategies (i.e. adaptive, personalized therapeutic regimens)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is a novel approach to utilizing and analyzing ABMs, and would potentially be applicable in any circumstance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whereABMs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are utilized in a translational fashion, and, in particular, in the design and execution of ABM-based in-silico trials.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 results of this project are applicable to any user of ABMs,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especially those interested in the design and execution of in silico clinical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trials and the development of precision, adaptive therapeutic regimens. Part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this project is to develop example workflows that will reduce barriers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8102819" y="5315051"/>
            <a:ext cx="4089181" cy="1542949"/>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4896961" y="-4846"/>
            <a:ext cx="1219201" cy="541867"/>
          </a:xfrm>
          <a:prstGeom prst="rect">
            <a:avLst/>
          </a:prstGeom>
        </p:spPr>
      </p:pic>
      <p:sp>
        <p:nvSpPr>
          <p:cNvPr id="8" name="TextBox 7">
            <a:extLst>
              <a:ext uri="{FF2B5EF4-FFF2-40B4-BE49-F238E27FC236}">
                <a16:creationId xmlns:a16="http://schemas.microsoft.com/office/drawing/2014/main" id="{E65498B5-74FA-4354-A9FA-523536215906}"/>
              </a:ext>
            </a:extLst>
          </p:cNvPr>
          <p:cNvSpPr txBox="1"/>
          <p:nvPr/>
        </p:nvSpPr>
        <p:spPr>
          <a:xfrm>
            <a:off x="8349234" y="5424805"/>
            <a:ext cx="35963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Gary An, University of Vermont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Dan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Faissol</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Lawrence Livermore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Grant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NIBIB UO1EB025825 </a:t>
            </a:r>
          </a:p>
        </p:txBody>
      </p:sp>
      <p:pic>
        <p:nvPicPr>
          <p:cNvPr id="11" name="Picture 10">
            <a:extLst>
              <a:ext uri="{FF2B5EF4-FFF2-40B4-BE49-F238E27FC236}">
                <a16:creationId xmlns:a16="http://schemas.microsoft.com/office/drawing/2014/main" id="{175F85B4-C462-A644-A19E-FDD936BAE108}"/>
              </a:ext>
            </a:extLst>
          </p:cNvPr>
          <p:cNvPicPr>
            <a:picLocks noChangeAspect="1"/>
          </p:cNvPicPr>
          <p:nvPr/>
        </p:nvPicPr>
        <p:blipFill rotWithShape="1">
          <a:blip r:embed="rId4"/>
          <a:srcRect l="42469" t="8439" r="46828" b="83660"/>
          <a:stretch/>
        </p:blipFill>
        <p:spPr>
          <a:xfrm>
            <a:off x="6116162" y="0"/>
            <a:ext cx="1219201" cy="541867"/>
          </a:xfrm>
          <a:prstGeom prst="rect">
            <a:avLst/>
          </a:prstGeom>
        </p:spPr>
      </p:pic>
      <p:pic>
        <p:nvPicPr>
          <p:cNvPr id="13" name="Picture 12">
            <a:extLst>
              <a:ext uri="{FF2B5EF4-FFF2-40B4-BE49-F238E27FC236}">
                <a16:creationId xmlns:a16="http://schemas.microsoft.com/office/drawing/2014/main" id="{0F5F6E94-4490-3C47-AF28-98BD90AC16D5}"/>
              </a:ext>
            </a:extLst>
          </p:cNvPr>
          <p:cNvPicPr>
            <a:picLocks noChangeAspect="1"/>
          </p:cNvPicPr>
          <p:nvPr/>
        </p:nvPicPr>
        <p:blipFill rotWithShape="1">
          <a:blip r:embed="rId4"/>
          <a:srcRect l="42469" t="8439" r="46828" b="83660"/>
          <a:stretch/>
        </p:blipFill>
        <p:spPr>
          <a:xfrm>
            <a:off x="7335363" y="-4847"/>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20157" y="66031"/>
            <a:ext cx="80826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Active Learning and Deep Reinforcement Learning on Agent-based Models</a:t>
            </a:r>
          </a:p>
        </p:txBody>
      </p:sp>
    </p:spTree>
    <p:extLst>
      <p:ext uri="{BB962C8B-B14F-4D97-AF65-F5344CB8AC3E}">
        <p14:creationId xmlns:p14="http://schemas.microsoft.com/office/powerpoint/2010/main" val="2217977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8094846" y="4467497"/>
            <a:ext cx="4097154" cy="2390503"/>
          </a:xfrm>
          <a:prstGeom prst="rect">
            <a:avLst/>
          </a:prstGeom>
        </p:spPr>
      </p:pic>
      <p:sp>
        <p:nvSpPr>
          <p:cNvPr id="9" name="TextBox 8">
            <a:extLst>
              <a:ext uri="{FF2B5EF4-FFF2-40B4-BE49-F238E27FC236}">
                <a16:creationId xmlns:a16="http://schemas.microsoft.com/office/drawing/2014/main" id="{AC7D79D5-4CE2-47B6-836E-C505384A5CE4}"/>
              </a:ext>
            </a:extLst>
          </p:cNvPr>
          <p:cNvSpPr txBox="1"/>
          <p:nvPr/>
        </p:nvSpPr>
        <p:spPr>
          <a:xfrm>
            <a:off x="-1" y="567722"/>
            <a:ext cx="8094847"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model</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objective is to incorporate single cell data sets into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multiscale network model of complex tissue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dynamics. The model accounts for dynamic transitions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between functional states of multiple liver cell types,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coupled with production, clearance, and signaling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multiple molecular species.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Emerging single cell data sets yield unprecedented 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how cells in a tissue are distributed over a set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functional states. Our approach takes the snapshot data from single cell omics and infers the dynamics of cell state transitions using a model-based approach.</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Potential to usher in a new era of convergence between single cell omics, bioinformatics, and dynamic modeling.</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next-generation of systems biologists and computational clinicians can use the new methods to bridge the presently divergent fields of bioinformatics and systems engineering.</a:t>
            </a:r>
          </a:p>
        </p:txBody>
      </p:sp>
      <p:sp>
        <p:nvSpPr>
          <p:cNvPr id="8" name="TextBox 7">
            <a:extLst>
              <a:ext uri="{FF2B5EF4-FFF2-40B4-BE49-F238E27FC236}">
                <a16:creationId xmlns:a16="http://schemas.microsoft.com/office/drawing/2014/main" id="{E65498B5-74FA-4354-A9FA-523536215906}"/>
              </a:ext>
            </a:extLst>
          </p:cNvPr>
          <p:cNvSpPr txBox="1"/>
          <p:nvPr/>
        </p:nvSpPr>
        <p:spPr>
          <a:xfrm>
            <a:off x="8094846" y="5812352"/>
            <a:ext cx="409715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Raj Vadigepalli and Jan Hoek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Thomas Jefferson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Grant support:  NIBIB, U01 EB023224</a:t>
            </a:r>
          </a:p>
        </p:txBody>
      </p:sp>
      <p:pic>
        <p:nvPicPr>
          <p:cNvPr id="2" name="Picture 1">
            <a:extLst>
              <a:ext uri="{FF2B5EF4-FFF2-40B4-BE49-F238E27FC236}">
                <a16:creationId xmlns:a16="http://schemas.microsoft.com/office/drawing/2014/main" id="{0FE6F51F-1360-8C46-8DC8-19EB2DA21D64}"/>
              </a:ext>
            </a:extLst>
          </p:cNvPr>
          <p:cNvPicPr>
            <a:picLocks noChangeAspect="1"/>
          </p:cNvPicPr>
          <p:nvPr/>
        </p:nvPicPr>
        <p:blipFill>
          <a:blip r:embed="rId4"/>
          <a:stretch>
            <a:fillRect/>
          </a:stretch>
        </p:blipFill>
        <p:spPr>
          <a:xfrm>
            <a:off x="8304082" y="4541396"/>
            <a:ext cx="1240971" cy="1240971"/>
          </a:xfrm>
          <a:prstGeom prst="rect">
            <a:avLst/>
          </a:prstGeom>
        </p:spPr>
      </p:pic>
      <p:pic>
        <p:nvPicPr>
          <p:cNvPr id="3" name="Picture 2">
            <a:extLst>
              <a:ext uri="{FF2B5EF4-FFF2-40B4-BE49-F238E27FC236}">
                <a16:creationId xmlns:a16="http://schemas.microsoft.com/office/drawing/2014/main" id="{B1F95EBD-91E7-224B-B1B6-E9DD039949D7}"/>
              </a:ext>
            </a:extLst>
          </p:cNvPr>
          <p:cNvPicPr>
            <a:picLocks noChangeAspect="1"/>
          </p:cNvPicPr>
          <p:nvPr/>
        </p:nvPicPr>
        <p:blipFill>
          <a:blip r:embed="rId5"/>
          <a:stretch>
            <a:fillRect/>
          </a:stretch>
        </p:blipFill>
        <p:spPr>
          <a:xfrm>
            <a:off x="9999586" y="4541396"/>
            <a:ext cx="1240971" cy="1240971"/>
          </a:xfrm>
          <a:prstGeom prst="rect">
            <a:avLst/>
          </a:prstGeom>
        </p:spPr>
      </p:pic>
      <p:pic>
        <p:nvPicPr>
          <p:cNvPr id="13" name="Picture 12">
            <a:extLst>
              <a:ext uri="{FF2B5EF4-FFF2-40B4-BE49-F238E27FC236}">
                <a16:creationId xmlns:a16="http://schemas.microsoft.com/office/drawing/2014/main" id="{4FFA2FAF-B851-8243-B9C6-A2915D04AFE0}"/>
              </a:ext>
            </a:extLst>
          </p:cNvPr>
          <p:cNvPicPr>
            <a:picLocks noChangeAspect="1"/>
          </p:cNvPicPr>
          <p:nvPr/>
        </p:nvPicPr>
        <p:blipFill rotWithShape="1">
          <a:blip r:embed="rId6">
            <a:alphaModFix amt="75000"/>
          </a:blip>
          <a:srcRect l="42469" t="8439" r="46828" b="83660"/>
          <a:stretch/>
        </p:blipFill>
        <p:spPr>
          <a:xfrm>
            <a:off x="20157" y="-4"/>
            <a:ext cx="1219201" cy="541867"/>
          </a:xfrm>
          <a:prstGeom prst="rect">
            <a:avLst/>
          </a:prstGeom>
        </p:spPr>
      </p:pic>
      <p:pic>
        <p:nvPicPr>
          <p:cNvPr id="15" name="Picture 14">
            <a:extLst>
              <a:ext uri="{FF2B5EF4-FFF2-40B4-BE49-F238E27FC236}">
                <a16:creationId xmlns:a16="http://schemas.microsoft.com/office/drawing/2014/main" id="{96558974-FE20-0D47-8253-434F6F4680CE}"/>
              </a:ext>
            </a:extLst>
          </p:cNvPr>
          <p:cNvPicPr>
            <a:picLocks noChangeAspect="1"/>
          </p:cNvPicPr>
          <p:nvPr/>
        </p:nvPicPr>
        <p:blipFill rotWithShape="1">
          <a:blip r:embed="rId6">
            <a:alphaModFix amt="75000"/>
          </a:blip>
          <a:srcRect l="42469" t="8439" r="46828" b="83660"/>
          <a:stretch/>
        </p:blipFill>
        <p:spPr>
          <a:xfrm>
            <a:off x="1239358" y="-1"/>
            <a:ext cx="1219201" cy="541867"/>
          </a:xfrm>
          <a:prstGeom prst="rect">
            <a:avLst/>
          </a:prstGeom>
        </p:spPr>
      </p:pic>
      <p:pic>
        <p:nvPicPr>
          <p:cNvPr id="16" name="Picture 15">
            <a:extLst>
              <a:ext uri="{FF2B5EF4-FFF2-40B4-BE49-F238E27FC236}">
                <a16:creationId xmlns:a16="http://schemas.microsoft.com/office/drawing/2014/main" id="{274FDB16-A812-8245-B595-A18730EC2650}"/>
              </a:ext>
            </a:extLst>
          </p:cNvPr>
          <p:cNvPicPr>
            <a:picLocks noChangeAspect="1"/>
          </p:cNvPicPr>
          <p:nvPr/>
        </p:nvPicPr>
        <p:blipFill rotWithShape="1">
          <a:blip r:embed="rId6">
            <a:alphaModFix amt="75000"/>
          </a:blip>
          <a:srcRect l="42469" t="8439" r="46828" b="83660"/>
          <a:stretch/>
        </p:blipFill>
        <p:spPr>
          <a:xfrm>
            <a:off x="2458559" y="-2"/>
            <a:ext cx="1219201" cy="541867"/>
          </a:xfrm>
          <a:prstGeom prst="rect">
            <a:avLst/>
          </a:prstGeom>
        </p:spPr>
      </p:pic>
      <p:pic>
        <p:nvPicPr>
          <p:cNvPr id="18" name="Picture 17">
            <a:extLst>
              <a:ext uri="{FF2B5EF4-FFF2-40B4-BE49-F238E27FC236}">
                <a16:creationId xmlns:a16="http://schemas.microsoft.com/office/drawing/2014/main" id="{F08C9FF9-4E1E-F94F-9373-8212297DD283}"/>
              </a:ext>
            </a:extLst>
          </p:cNvPr>
          <p:cNvPicPr>
            <a:picLocks noChangeAspect="1"/>
          </p:cNvPicPr>
          <p:nvPr/>
        </p:nvPicPr>
        <p:blipFill rotWithShape="1">
          <a:blip r:embed="rId6">
            <a:alphaModFix amt="75000"/>
          </a:blip>
          <a:srcRect l="42469" t="8439" r="46828" b="83660"/>
          <a:stretch/>
        </p:blipFill>
        <p:spPr>
          <a:xfrm>
            <a:off x="3677760" y="-3"/>
            <a:ext cx="1219201" cy="541867"/>
          </a:xfrm>
          <a:prstGeom prst="rect">
            <a:avLst/>
          </a:prstGeom>
        </p:spPr>
      </p:pic>
      <p:pic>
        <p:nvPicPr>
          <p:cNvPr id="19" name="Picture 18">
            <a:extLst>
              <a:ext uri="{FF2B5EF4-FFF2-40B4-BE49-F238E27FC236}">
                <a16:creationId xmlns:a16="http://schemas.microsoft.com/office/drawing/2014/main" id="{8C213482-DC5C-CB46-833D-AC1F016F226B}"/>
              </a:ext>
            </a:extLst>
          </p:cNvPr>
          <p:cNvPicPr>
            <a:picLocks noChangeAspect="1"/>
          </p:cNvPicPr>
          <p:nvPr/>
        </p:nvPicPr>
        <p:blipFill rotWithShape="1">
          <a:blip r:embed="rId6">
            <a:alphaModFix amt="75000"/>
          </a:blip>
          <a:srcRect l="42469" t="8439" r="46828" b="83660"/>
          <a:stretch/>
        </p:blipFill>
        <p:spPr>
          <a:xfrm>
            <a:off x="4896961" y="-4846"/>
            <a:ext cx="1219201" cy="541867"/>
          </a:xfrm>
          <a:prstGeom prst="rect">
            <a:avLst/>
          </a:prstGeom>
        </p:spPr>
      </p:pic>
      <p:sp>
        <p:nvSpPr>
          <p:cNvPr id="20" name="TextBox 19">
            <a:extLst>
              <a:ext uri="{FF2B5EF4-FFF2-40B4-BE49-F238E27FC236}">
                <a16:creationId xmlns:a16="http://schemas.microsoft.com/office/drawing/2014/main" id="{6606BD5E-5CC7-4F43-9BFA-30C5009DC587}"/>
              </a:ext>
            </a:extLst>
          </p:cNvPr>
          <p:cNvSpPr txBox="1"/>
          <p:nvPr/>
        </p:nvSpPr>
        <p:spPr>
          <a:xfrm>
            <a:off x="368734" y="66032"/>
            <a:ext cx="55324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Modeling Multiscale Control of Liver Regeneration</a:t>
            </a:r>
          </a:p>
        </p:txBody>
      </p:sp>
      <p:pic>
        <p:nvPicPr>
          <p:cNvPr id="10" name="Picture 9">
            <a:extLst>
              <a:ext uri="{FF2B5EF4-FFF2-40B4-BE49-F238E27FC236}">
                <a16:creationId xmlns:a16="http://schemas.microsoft.com/office/drawing/2014/main" id="{0969F4B3-C600-AD43-BD16-33A2458B6AAD}"/>
              </a:ext>
            </a:extLst>
          </p:cNvPr>
          <p:cNvPicPr>
            <a:picLocks noChangeAspect="1"/>
          </p:cNvPicPr>
          <p:nvPr/>
        </p:nvPicPr>
        <p:blipFill>
          <a:blip r:embed="rId7"/>
          <a:stretch>
            <a:fillRect/>
          </a:stretch>
        </p:blipFill>
        <p:spPr>
          <a:xfrm>
            <a:off x="6055197" y="173205"/>
            <a:ext cx="6193303" cy="4177680"/>
          </a:xfrm>
          <a:prstGeom prst="rect">
            <a:avLst/>
          </a:prstGeom>
        </p:spPr>
      </p:pic>
    </p:spTree>
    <p:extLst>
      <p:ext uri="{BB962C8B-B14F-4D97-AF65-F5344CB8AC3E}">
        <p14:creationId xmlns:p14="http://schemas.microsoft.com/office/powerpoint/2010/main" val="354984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8094846" y="4467497"/>
            <a:ext cx="4097154" cy="2390503"/>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alphaModFix amt="75000"/>
          </a:blip>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alphaModFix amt="75000"/>
          </a:blip>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alphaModFix amt="75000"/>
          </a:blip>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alphaModFix amt="75000"/>
          </a:blip>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4">
            <a:alphaModFix amt="75000"/>
          </a:blip>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368734" y="66032"/>
            <a:ext cx="56375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Multiscale Model of the Vagal Outflow to the Heart</a:t>
            </a:r>
          </a:p>
        </p:txBody>
      </p:sp>
      <p:sp>
        <p:nvSpPr>
          <p:cNvPr id="9" name="TextBox 8">
            <a:extLst>
              <a:ext uri="{FF2B5EF4-FFF2-40B4-BE49-F238E27FC236}">
                <a16:creationId xmlns:a16="http://schemas.microsoft.com/office/drawing/2014/main" id="{AC7D79D5-4CE2-47B6-836E-C505384A5CE4}"/>
              </a:ext>
            </a:extLst>
          </p:cNvPr>
          <p:cNvSpPr txBox="1"/>
          <p:nvPr/>
        </p:nvSpPr>
        <p:spPr>
          <a:xfrm>
            <a:off x="0" y="712101"/>
            <a:ext cx="7863840"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key objective is to develop a quantitative account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how regulatory networks at gene, signaling, circuit,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physiological levels interact to maintain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robustness of cardiovascular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Conventional models of neural circuits and physiology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eschewed consideration of gene regulatory networks.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present effort aims to bridge the gene networks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with the signaling, electrical, and circuit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Potential to bring disparate fields of omics systems biology and computational neuroscience into an integrated multiscale physiology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Computational neuroscientists and physiologists and clinical researchers are expected to use the model for discovering new molecular targets for intervention in cardiovascular disease.</a:t>
            </a:r>
          </a:p>
        </p:txBody>
      </p:sp>
      <p:sp>
        <p:nvSpPr>
          <p:cNvPr id="8" name="TextBox 7">
            <a:extLst>
              <a:ext uri="{FF2B5EF4-FFF2-40B4-BE49-F238E27FC236}">
                <a16:creationId xmlns:a16="http://schemas.microsoft.com/office/drawing/2014/main" id="{E65498B5-74FA-4354-A9FA-523536215906}"/>
              </a:ext>
            </a:extLst>
          </p:cNvPr>
          <p:cNvSpPr txBox="1"/>
          <p:nvPr/>
        </p:nvSpPr>
        <p:spPr>
          <a:xfrm>
            <a:off x="8094846" y="5812352"/>
            <a:ext cx="409715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Raj Vadigepalli and James </a:t>
            </a:r>
            <a:r>
              <a:rPr kumimoji="0" lang="en-US" sz="2000" b="0" i="0" u="none" strike="noStrike" kern="1200" cap="none" spc="0" normalizeH="0" baseline="0" noProof="0" dirty="0" err="1">
                <a:ln>
                  <a:noFill/>
                </a:ln>
                <a:solidFill>
                  <a:srgbClr val="FFFF00"/>
                </a:solidFill>
                <a:effectLst/>
                <a:uLnTx/>
                <a:uFillTx/>
                <a:latin typeface="Calibri" panose="020F0502020204030204"/>
                <a:ea typeface="+mn-ea"/>
                <a:cs typeface="+mn-cs"/>
              </a:rPr>
              <a:t>Schwaber</a:t>
            </a:r>
            <a:endPar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Thomas Jefferson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Grant support:  NHLBI, U01 HL133360</a:t>
            </a:r>
          </a:p>
        </p:txBody>
      </p:sp>
      <p:pic>
        <p:nvPicPr>
          <p:cNvPr id="2" name="Picture 1">
            <a:extLst>
              <a:ext uri="{FF2B5EF4-FFF2-40B4-BE49-F238E27FC236}">
                <a16:creationId xmlns:a16="http://schemas.microsoft.com/office/drawing/2014/main" id="{0FE6F51F-1360-8C46-8DC8-19EB2DA21D64}"/>
              </a:ext>
            </a:extLst>
          </p:cNvPr>
          <p:cNvPicPr>
            <a:picLocks noChangeAspect="1"/>
          </p:cNvPicPr>
          <p:nvPr/>
        </p:nvPicPr>
        <p:blipFill>
          <a:blip r:embed="rId5"/>
          <a:stretch>
            <a:fillRect/>
          </a:stretch>
        </p:blipFill>
        <p:spPr>
          <a:xfrm>
            <a:off x="8304082" y="4541396"/>
            <a:ext cx="1240971" cy="1240971"/>
          </a:xfrm>
          <a:prstGeom prst="rect">
            <a:avLst/>
          </a:prstGeom>
        </p:spPr>
      </p:pic>
      <p:pic>
        <p:nvPicPr>
          <p:cNvPr id="10" name="Picture 9">
            <a:extLst>
              <a:ext uri="{FF2B5EF4-FFF2-40B4-BE49-F238E27FC236}">
                <a16:creationId xmlns:a16="http://schemas.microsoft.com/office/drawing/2014/main" id="{A1E9F1D7-4D96-F348-A5E1-44BE83CDF828}"/>
              </a:ext>
            </a:extLst>
          </p:cNvPr>
          <p:cNvPicPr>
            <a:picLocks noChangeAspect="1"/>
          </p:cNvPicPr>
          <p:nvPr/>
        </p:nvPicPr>
        <p:blipFill>
          <a:blip r:embed="rId6"/>
          <a:stretch>
            <a:fillRect/>
          </a:stretch>
        </p:blipFill>
        <p:spPr>
          <a:xfrm>
            <a:off x="10366709" y="4541396"/>
            <a:ext cx="1244266" cy="1244266"/>
          </a:xfrm>
          <a:prstGeom prst="rect">
            <a:avLst/>
          </a:prstGeom>
        </p:spPr>
      </p:pic>
      <p:pic>
        <p:nvPicPr>
          <p:cNvPr id="13" name="Picture 12">
            <a:extLst>
              <a:ext uri="{FF2B5EF4-FFF2-40B4-BE49-F238E27FC236}">
                <a16:creationId xmlns:a16="http://schemas.microsoft.com/office/drawing/2014/main" id="{7A9D7C41-115D-6641-A6C2-24FDE36A387C}"/>
              </a:ext>
            </a:extLst>
          </p:cNvPr>
          <p:cNvPicPr>
            <a:picLocks noChangeAspect="1"/>
          </p:cNvPicPr>
          <p:nvPr/>
        </p:nvPicPr>
        <p:blipFill>
          <a:blip r:embed="rId7"/>
          <a:stretch>
            <a:fillRect/>
          </a:stretch>
        </p:blipFill>
        <p:spPr>
          <a:xfrm>
            <a:off x="5832909" y="66032"/>
            <a:ext cx="6359092" cy="4424867"/>
          </a:xfrm>
          <a:prstGeom prst="rect">
            <a:avLst/>
          </a:prstGeom>
        </p:spPr>
      </p:pic>
    </p:spTree>
    <p:extLst>
      <p:ext uri="{BB962C8B-B14F-4D97-AF65-F5344CB8AC3E}">
        <p14:creationId xmlns:p14="http://schemas.microsoft.com/office/powerpoint/2010/main" val="1753317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1B2630-4BF9-694D-96DE-0B2ED2AC7B84}"/>
              </a:ext>
            </a:extLst>
          </p:cNvPr>
          <p:cNvSpPr/>
          <p:nvPr/>
        </p:nvSpPr>
        <p:spPr>
          <a:xfrm>
            <a:off x="700" y="607"/>
            <a:ext cx="12190600" cy="6079708"/>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algn="ctr" defTabSz="403433"/>
            <a:endParaRPr lang="en-US" sz="1588">
              <a:solidFill>
                <a:prstClr val="white"/>
              </a:solidFill>
              <a:latin typeface="Calibri" panose="020F0502020204030204"/>
            </a:endParaRPr>
          </a:p>
        </p:txBody>
      </p:sp>
      <p:sp>
        <p:nvSpPr>
          <p:cNvPr id="7" name="TextBox 6">
            <a:extLst>
              <a:ext uri="{FF2B5EF4-FFF2-40B4-BE49-F238E27FC236}">
                <a16:creationId xmlns:a16="http://schemas.microsoft.com/office/drawing/2014/main" id="{EB9B81F7-3220-4822-93BA-9AB368C34FBD}"/>
              </a:ext>
            </a:extLst>
          </p:cNvPr>
          <p:cNvSpPr txBox="1"/>
          <p:nvPr/>
        </p:nvSpPr>
        <p:spPr>
          <a:xfrm>
            <a:off x="1089021" y="-9605"/>
            <a:ext cx="10013960" cy="431785"/>
          </a:xfrm>
          <a:prstGeom prst="rect">
            <a:avLst/>
          </a:prstGeom>
          <a:noFill/>
        </p:spPr>
        <p:txBody>
          <a:bodyPr wrap="none" rtlCol="0">
            <a:spAutoFit/>
          </a:bodyPr>
          <a:lstStyle/>
          <a:p>
            <a:pPr algn="ctr" defTabSz="403433"/>
            <a:r>
              <a:rPr lang="en-US" sz="2206" b="1" dirty="0">
                <a:solidFill>
                  <a:prstClr val="white"/>
                </a:solidFill>
                <a:latin typeface="Calibri" panose="020F0502020204030204"/>
              </a:rPr>
              <a:t>Image Driven Multi-Scale Modeling to Predict Treatment Response in Breast Cancer </a:t>
            </a:r>
          </a:p>
        </p:txBody>
      </p:sp>
      <p:sp>
        <p:nvSpPr>
          <p:cNvPr id="8" name="TextBox 7">
            <a:extLst>
              <a:ext uri="{FF2B5EF4-FFF2-40B4-BE49-F238E27FC236}">
                <a16:creationId xmlns:a16="http://schemas.microsoft.com/office/drawing/2014/main" id="{E65498B5-74FA-4354-A9FA-523536215906}"/>
              </a:ext>
            </a:extLst>
          </p:cNvPr>
          <p:cNvSpPr txBox="1"/>
          <p:nvPr/>
        </p:nvSpPr>
        <p:spPr>
          <a:xfrm>
            <a:off x="699" y="6280988"/>
            <a:ext cx="12190600" cy="526939"/>
          </a:xfrm>
          <a:prstGeom prst="rect">
            <a:avLst/>
          </a:prstGeom>
          <a:noFill/>
        </p:spPr>
        <p:txBody>
          <a:bodyPr wrap="square" rtlCol="0">
            <a:spAutoFit/>
          </a:bodyPr>
          <a:lstStyle/>
          <a:p>
            <a:pPr algn="ctr" defTabSz="403433"/>
            <a:r>
              <a:rPr lang="en-US" sz="1412" dirty="0">
                <a:solidFill>
                  <a:prstClr val="black"/>
                </a:solidFill>
                <a:latin typeface="Calibri" panose="020F0502020204030204"/>
              </a:rPr>
              <a:t>Thomas Yankeelov (The University of Texas at Austin) and Vito </a:t>
            </a:r>
            <a:r>
              <a:rPr lang="en-US" sz="1412" dirty="0" err="1">
                <a:solidFill>
                  <a:prstClr val="black"/>
                </a:solidFill>
                <a:latin typeface="Calibri" panose="020F0502020204030204"/>
              </a:rPr>
              <a:t>Quaranta</a:t>
            </a:r>
            <a:r>
              <a:rPr lang="en-US" sz="1412" dirty="0">
                <a:solidFill>
                  <a:prstClr val="black"/>
                </a:solidFill>
                <a:latin typeface="Calibri" panose="020F0502020204030204"/>
              </a:rPr>
              <a:t> (Vanderbilt University) </a:t>
            </a:r>
          </a:p>
          <a:p>
            <a:pPr algn="ctr" defTabSz="403433"/>
            <a:r>
              <a:rPr lang="en-US" sz="1412" dirty="0">
                <a:solidFill>
                  <a:prstClr val="black"/>
                </a:solidFill>
                <a:latin typeface="Calibri" panose="020F0502020204030204"/>
              </a:rPr>
              <a:t>NCI U01CA174706</a:t>
            </a:r>
          </a:p>
        </p:txBody>
      </p:sp>
      <p:sp>
        <p:nvSpPr>
          <p:cNvPr id="9" name="TextBox 8">
            <a:extLst>
              <a:ext uri="{FF2B5EF4-FFF2-40B4-BE49-F238E27FC236}">
                <a16:creationId xmlns:a16="http://schemas.microsoft.com/office/drawing/2014/main" id="{AC7D79D5-4CE2-47B6-836E-C505384A5CE4}"/>
              </a:ext>
            </a:extLst>
          </p:cNvPr>
          <p:cNvSpPr txBox="1"/>
          <p:nvPr/>
        </p:nvSpPr>
        <p:spPr>
          <a:xfrm>
            <a:off x="18447" y="359241"/>
            <a:ext cx="6006000" cy="5796010"/>
          </a:xfrm>
          <a:prstGeom prst="rect">
            <a:avLst/>
          </a:prstGeom>
          <a:noFill/>
        </p:spPr>
        <p:txBody>
          <a:bodyPr wrap="square" rtlCol="0">
            <a:spAutoFit/>
          </a:bodyPr>
          <a:lstStyle/>
          <a:p>
            <a:pPr algn="just" defTabSz="403433"/>
            <a:r>
              <a:rPr lang="en-US" sz="1765" b="1" dirty="0">
                <a:solidFill>
                  <a:prstClr val="white"/>
                </a:solidFill>
                <a:latin typeface="Calibri" panose="020F0502020204030204"/>
              </a:rPr>
              <a:t>The model: A</a:t>
            </a:r>
            <a:r>
              <a:rPr lang="en-US" sz="1765" dirty="0">
                <a:solidFill>
                  <a:prstClr val="white"/>
                </a:solidFill>
                <a:latin typeface="Calibri" panose="020F0502020204030204"/>
              </a:rPr>
              <a:t> 3D, spatiotemporal tissue and cell scale model of tumor response to therapy for breast cancer</a:t>
            </a:r>
          </a:p>
          <a:p>
            <a:pPr algn="just" defTabSz="403433"/>
            <a:endParaRPr lang="en-US" sz="441" b="1" dirty="0">
              <a:solidFill>
                <a:prstClr val="white"/>
              </a:solidFill>
              <a:latin typeface="Calibri" panose="020F0502020204030204"/>
            </a:endParaRPr>
          </a:p>
          <a:p>
            <a:pPr algn="just" defTabSz="403433"/>
            <a:r>
              <a:rPr lang="en-US" sz="1765" b="1" dirty="0">
                <a:solidFill>
                  <a:prstClr val="white"/>
                </a:solidFill>
                <a:latin typeface="Calibri" panose="020F0502020204030204"/>
              </a:rPr>
              <a:t>What is new? </a:t>
            </a:r>
            <a:r>
              <a:rPr lang="en-US" sz="1765" dirty="0">
                <a:solidFill>
                  <a:prstClr val="white"/>
                </a:solidFill>
                <a:latin typeface="Calibri" panose="020F0502020204030204"/>
              </a:rPr>
              <a:t>Cellularity and drug distribution maps derived from quantitative MRI data for individual patients and their therapeutic regimens; integration with sub-cell scale is ongoing</a:t>
            </a:r>
          </a:p>
          <a:p>
            <a:pPr algn="just" defTabSz="403433"/>
            <a:endParaRPr lang="en-US" sz="1765" b="1" dirty="0">
              <a:solidFill>
                <a:prstClr val="white"/>
              </a:solidFill>
              <a:latin typeface="Calibri" panose="020F0502020204030204"/>
            </a:endParaRPr>
          </a:p>
          <a:p>
            <a:pPr algn="just" defTabSz="403433"/>
            <a:endParaRPr lang="en-US" sz="1765" b="1" dirty="0">
              <a:solidFill>
                <a:prstClr val="white"/>
              </a:solidFill>
              <a:latin typeface="Calibri" panose="020F0502020204030204"/>
            </a:endParaRPr>
          </a:p>
          <a:p>
            <a:pPr algn="just" defTabSz="403433"/>
            <a:endParaRPr lang="en-US" sz="1765" b="1" dirty="0">
              <a:solidFill>
                <a:prstClr val="white"/>
              </a:solidFill>
              <a:latin typeface="Calibri" panose="020F0502020204030204"/>
            </a:endParaRPr>
          </a:p>
          <a:p>
            <a:pPr algn="just" defTabSz="403433"/>
            <a:endParaRPr lang="en-US" sz="1765" b="1" dirty="0">
              <a:solidFill>
                <a:prstClr val="white"/>
              </a:solidFill>
              <a:latin typeface="Calibri" panose="020F0502020204030204"/>
            </a:endParaRPr>
          </a:p>
          <a:p>
            <a:pPr algn="just" defTabSz="403433"/>
            <a:endParaRPr lang="en-US" sz="1765" b="1" dirty="0">
              <a:solidFill>
                <a:prstClr val="white"/>
              </a:solidFill>
              <a:latin typeface="Calibri" panose="020F0502020204030204"/>
            </a:endParaRPr>
          </a:p>
          <a:p>
            <a:pPr algn="just" defTabSz="403433"/>
            <a:endParaRPr lang="en-US" sz="1765" b="1" dirty="0">
              <a:solidFill>
                <a:prstClr val="white"/>
              </a:solidFill>
              <a:latin typeface="Calibri" panose="020F0502020204030204"/>
            </a:endParaRPr>
          </a:p>
          <a:p>
            <a:pPr algn="just" defTabSz="403433"/>
            <a:endParaRPr lang="en-US" sz="1765" b="1" dirty="0">
              <a:solidFill>
                <a:prstClr val="white"/>
              </a:solidFill>
              <a:latin typeface="Calibri" panose="020F0502020204030204"/>
            </a:endParaRPr>
          </a:p>
          <a:p>
            <a:pPr algn="just" defTabSz="403433"/>
            <a:endParaRPr lang="en-US" sz="1765" b="1" dirty="0">
              <a:solidFill>
                <a:prstClr val="white"/>
              </a:solidFill>
              <a:latin typeface="Calibri" panose="020F0502020204030204"/>
            </a:endParaRPr>
          </a:p>
          <a:p>
            <a:pPr algn="just" defTabSz="403433"/>
            <a:endParaRPr lang="en-US" sz="1765" b="1" dirty="0">
              <a:solidFill>
                <a:prstClr val="white"/>
              </a:solidFill>
              <a:latin typeface="Calibri" panose="020F0502020204030204"/>
            </a:endParaRPr>
          </a:p>
          <a:p>
            <a:pPr algn="just" defTabSz="403433"/>
            <a:endParaRPr lang="en-US" sz="1765" b="1" dirty="0">
              <a:solidFill>
                <a:prstClr val="white"/>
              </a:solidFill>
              <a:latin typeface="Calibri" panose="020F0502020204030204"/>
            </a:endParaRPr>
          </a:p>
          <a:p>
            <a:pPr algn="just" defTabSz="403433"/>
            <a:endParaRPr lang="en-US" sz="882" b="1" dirty="0">
              <a:solidFill>
                <a:prstClr val="white"/>
              </a:solidFill>
              <a:latin typeface="Calibri" panose="020F0502020204030204"/>
            </a:endParaRPr>
          </a:p>
          <a:p>
            <a:pPr algn="just" defTabSz="403433"/>
            <a:r>
              <a:rPr lang="en-US" sz="1765" b="1" dirty="0">
                <a:solidFill>
                  <a:prstClr val="white"/>
                </a:solidFill>
                <a:latin typeface="Calibri" panose="020F0502020204030204"/>
              </a:rPr>
              <a:t>How will this change current practice? </a:t>
            </a:r>
            <a:r>
              <a:rPr lang="en-US" sz="1765" dirty="0">
                <a:solidFill>
                  <a:prstClr val="white"/>
                </a:solidFill>
                <a:latin typeface="Calibri" panose="020F0502020204030204"/>
              </a:rPr>
              <a:t>Allows for mathematical simulating the effects of therapeutic regimens to enable to optimization of therapy for the individual.  </a:t>
            </a:r>
          </a:p>
          <a:p>
            <a:pPr algn="just" defTabSz="403433"/>
            <a:endParaRPr lang="en-US" sz="441" b="1" dirty="0">
              <a:solidFill>
                <a:prstClr val="white"/>
              </a:solidFill>
              <a:latin typeface="Calibri" panose="020F0502020204030204"/>
            </a:endParaRPr>
          </a:p>
          <a:p>
            <a:pPr algn="just" defTabSz="403433"/>
            <a:r>
              <a:rPr lang="en-US" sz="1765" b="1" dirty="0">
                <a:solidFill>
                  <a:prstClr val="white"/>
                </a:solidFill>
                <a:latin typeface="Calibri" panose="020F0502020204030204"/>
              </a:rPr>
              <a:t>End Users: </a:t>
            </a:r>
            <a:r>
              <a:rPr lang="en-US" sz="1765" dirty="0">
                <a:solidFill>
                  <a:prstClr val="white"/>
                </a:solidFill>
                <a:latin typeface="Calibri" panose="020F0502020204030204"/>
              </a:rPr>
              <a:t>Clinical researchers aiming to optimize combination therapy for breast cancer</a:t>
            </a:r>
            <a:endParaRPr lang="en-US" sz="1765" u="sng" dirty="0">
              <a:solidFill>
                <a:prstClr val="white"/>
              </a:solidFill>
              <a:latin typeface="Calibri" panose="020F0502020204030204"/>
            </a:endParaRPr>
          </a:p>
        </p:txBody>
      </p:sp>
      <p:cxnSp>
        <p:nvCxnSpPr>
          <p:cNvPr id="3" name="Straight Connector 2">
            <a:extLst>
              <a:ext uri="{FF2B5EF4-FFF2-40B4-BE49-F238E27FC236}">
                <a16:creationId xmlns:a16="http://schemas.microsoft.com/office/drawing/2014/main" id="{82A1E1FD-0B21-FB4C-B910-61F7AD9A1336}"/>
              </a:ext>
            </a:extLst>
          </p:cNvPr>
          <p:cNvCxnSpPr/>
          <p:nvPr/>
        </p:nvCxnSpPr>
        <p:spPr>
          <a:xfrm>
            <a:off x="6095999" y="435918"/>
            <a:ext cx="0" cy="548640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13" name="Slide Number Placeholder 7">
            <a:extLst>
              <a:ext uri="{FF2B5EF4-FFF2-40B4-BE49-F238E27FC236}">
                <a16:creationId xmlns:a16="http://schemas.microsoft.com/office/drawing/2014/main" id="{C67235D5-6E09-E942-A846-135C676F1DC3}"/>
              </a:ext>
            </a:extLst>
          </p:cNvPr>
          <p:cNvSpPr>
            <a:spLocks noGrp="1"/>
          </p:cNvSpPr>
          <p:nvPr>
            <p:ph type="sldNum" sz="quarter" idx="12"/>
          </p:nvPr>
        </p:nvSpPr>
        <p:spPr>
          <a:xfrm>
            <a:off x="18108706" y="5448517"/>
            <a:ext cx="1882588" cy="403412"/>
          </a:xfr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530">
                <a:solidFill>
                  <a:schemeClr val="tx1"/>
                </a:solidFill>
                <a:latin typeface="Garamond" pitchFamily="18" charset="0"/>
                <a:cs typeface="Arial" charset="0"/>
              </a:defRPr>
            </a:lvl1pPr>
            <a:lvl2pPr marL="655579" indent="-252146" eaLnBrk="0" hangingPunct="0">
              <a:defRPr sz="3530">
                <a:solidFill>
                  <a:schemeClr val="tx1"/>
                </a:solidFill>
                <a:latin typeface="Garamond" pitchFamily="18" charset="0"/>
                <a:cs typeface="Arial" charset="0"/>
              </a:defRPr>
            </a:lvl2pPr>
            <a:lvl3pPr marL="1008583" indent="-201717" eaLnBrk="0" hangingPunct="0">
              <a:defRPr sz="3530">
                <a:solidFill>
                  <a:schemeClr val="tx1"/>
                </a:solidFill>
                <a:latin typeface="Garamond" pitchFamily="18" charset="0"/>
                <a:cs typeface="Arial" charset="0"/>
              </a:defRPr>
            </a:lvl3pPr>
            <a:lvl4pPr marL="1412016" indent="-201717" eaLnBrk="0" hangingPunct="0">
              <a:defRPr sz="3530">
                <a:solidFill>
                  <a:schemeClr val="tx1"/>
                </a:solidFill>
                <a:latin typeface="Garamond" pitchFamily="18" charset="0"/>
                <a:cs typeface="Arial" charset="0"/>
              </a:defRPr>
            </a:lvl4pPr>
            <a:lvl5pPr marL="1815450" indent="-201717" eaLnBrk="0" hangingPunct="0">
              <a:defRPr sz="3530">
                <a:solidFill>
                  <a:schemeClr val="tx1"/>
                </a:solidFill>
                <a:latin typeface="Garamond" pitchFamily="18" charset="0"/>
                <a:cs typeface="Arial" charset="0"/>
              </a:defRPr>
            </a:lvl5pPr>
            <a:lvl6pPr marL="2218883" indent="-201717" eaLnBrk="0" fontAlgn="base" hangingPunct="0">
              <a:spcBef>
                <a:spcPct val="0"/>
              </a:spcBef>
              <a:spcAft>
                <a:spcPct val="0"/>
              </a:spcAft>
              <a:defRPr sz="3530">
                <a:solidFill>
                  <a:schemeClr val="tx1"/>
                </a:solidFill>
                <a:latin typeface="Garamond" pitchFamily="18" charset="0"/>
                <a:cs typeface="Arial" charset="0"/>
              </a:defRPr>
            </a:lvl6pPr>
            <a:lvl7pPr marL="2622316" indent="-201717" eaLnBrk="0" fontAlgn="base" hangingPunct="0">
              <a:spcBef>
                <a:spcPct val="0"/>
              </a:spcBef>
              <a:spcAft>
                <a:spcPct val="0"/>
              </a:spcAft>
              <a:defRPr sz="3530">
                <a:solidFill>
                  <a:schemeClr val="tx1"/>
                </a:solidFill>
                <a:latin typeface="Garamond" pitchFamily="18" charset="0"/>
                <a:cs typeface="Arial" charset="0"/>
              </a:defRPr>
            </a:lvl7pPr>
            <a:lvl8pPr marL="3025750" indent="-201717" eaLnBrk="0" fontAlgn="base" hangingPunct="0">
              <a:spcBef>
                <a:spcPct val="0"/>
              </a:spcBef>
              <a:spcAft>
                <a:spcPct val="0"/>
              </a:spcAft>
              <a:defRPr sz="3530">
                <a:solidFill>
                  <a:schemeClr val="tx1"/>
                </a:solidFill>
                <a:latin typeface="Garamond" pitchFamily="18" charset="0"/>
                <a:cs typeface="Arial" charset="0"/>
              </a:defRPr>
            </a:lvl8pPr>
            <a:lvl9pPr marL="3429183" indent="-201717" eaLnBrk="0" fontAlgn="base" hangingPunct="0">
              <a:spcBef>
                <a:spcPct val="0"/>
              </a:spcBef>
              <a:spcAft>
                <a:spcPct val="0"/>
              </a:spcAft>
              <a:defRPr sz="3530">
                <a:solidFill>
                  <a:schemeClr val="tx1"/>
                </a:solidFill>
                <a:latin typeface="Garamond" pitchFamily="18" charset="0"/>
                <a:cs typeface="Arial" charset="0"/>
              </a:defRPr>
            </a:lvl9pPr>
          </a:lstStyle>
          <a:p>
            <a:pPr defTabSz="403433" eaLnBrk="1" hangingPunct="1"/>
            <a:fld id="{000F1390-2792-4AE3-994C-01A1994FDF78}" type="slidenum">
              <a:rPr lang="en-US" sz="1059">
                <a:solidFill>
                  <a:prstClr val="white"/>
                </a:solidFill>
                <a:latin typeface="Arial" charset="0"/>
              </a:rPr>
              <a:pPr defTabSz="403433" eaLnBrk="1" hangingPunct="1"/>
              <a:t>32</a:t>
            </a:fld>
            <a:endParaRPr lang="en-US" sz="1059">
              <a:solidFill>
                <a:prstClr val="white"/>
              </a:solidFill>
              <a:latin typeface="Arial" charset="0"/>
            </a:endParaRPr>
          </a:p>
        </p:txBody>
      </p:sp>
      <p:graphicFrame>
        <p:nvGraphicFramePr>
          <p:cNvPr id="16" name="Content Placeholder 4">
            <a:extLst>
              <a:ext uri="{FF2B5EF4-FFF2-40B4-BE49-F238E27FC236}">
                <a16:creationId xmlns:a16="http://schemas.microsoft.com/office/drawing/2014/main" id="{EC4E3FA3-AC00-C14C-B760-4325F79D1F14}"/>
              </a:ext>
            </a:extLst>
          </p:cNvPr>
          <p:cNvGraphicFramePr>
            <a:graphicFrameLocks noChangeAspect="1"/>
          </p:cNvGraphicFramePr>
          <p:nvPr>
            <p:extLst/>
          </p:nvPr>
        </p:nvGraphicFramePr>
        <p:xfrm>
          <a:off x="-419609" y="1825343"/>
          <a:ext cx="7289427" cy="668150"/>
        </p:xfrm>
        <a:graphic>
          <a:graphicData uri="http://schemas.openxmlformats.org/presentationml/2006/ole">
            <mc:AlternateContent xmlns:mc="http://schemas.openxmlformats.org/markup-compatibility/2006">
              <mc:Choice xmlns:v="urn:schemas-microsoft-com:vml" Requires="v">
                <p:oleObj spid="_x0000_s1037" name="Document" r:id="rId4" imgW="7772400" imgH="711200" progId="Word.Document.12">
                  <p:embed/>
                </p:oleObj>
              </mc:Choice>
              <mc:Fallback>
                <p:oleObj name="Document" r:id="rId4" imgW="7772400" imgH="711200" progId="Word.Document.12">
                  <p:embed/>
                  <p:pic>
                    <p:nvPicPr>
                      <p:cNvPr id="16" name="Content Placeholder 4">
                        <a:extLst>
                          <a:ext uri="{FF2B5EF4-FFF2-40B4-BE49-F238E27FC236}">
                            <a16:creationId xmlns:a16="http://schemas.microsoft.com/office/drawing/2014/main" id="{EC4E3FA3-AC00-C14C-B760-4325F79D1F14}"/>
                          </a:ext>
                        </a:extLst>
                      </p:cNvPr>
                      <p:cNvPicPr/>
                      <p:nvPr/>
                    </p:nvPicPr>
                    <p:blipFill>
                      <a:blip r:embed="rId5"/>
                      <a:stretch>
                        <a:fillRect/>
                      </a:stretch>
                    </p:blipFill>
                    <p:spPr>
                      <a:xfrm>
                        <a:off x="-419609" y="1825343"/>
                        <a:ext cx="7289427" cy="668150"/>
                      </a:xfrm>
                      <a:prstGeom prst="rect">
                        <a:avLst/>
                      </a:prstGeom>
                    </p:spPr>
                  </p:pic>
                </p:oleObj>
              </mc:Fallback>
            </mc:AlternateContent>
          </a:graphicData>
        </a:graphic>
      </p:graphicFrame>
      <p:grpSp>
        <p:nvGrpSpPr>
          <p:cNvPr id="62" name="Group 61">
            <a:extLst>
              <a:ext uri="{FF2B5EF4-FFF2-40B4-BE49-F238E27FC236}">
                <a16:creationId xmlns:a16="http://schemas.microsoft.com/office/drawing/2014/main" id="{A90AC030-5ECE-BF43-8316-3D1CC5B32F2A}"/>
              </a:ext>
            </a:extLst>
          </p:cNvPr>
          <p:cNvGrpSpPr/>
          <p:nvPr/>
        </p:nvGrpSpPr>
        <p:grpSpPr>
          <a:xfrm>
            <a:off x="645031" y="2304011"/>
            <a:ext cx="4786598" cy="2186850"/>
            <a:chOff x="-150259" y="2250816"/>
            <a:chExt cx="5424811" cy="2478430"/>
          </a:xfrm>
        </p:grpSpPr>
        <p:sp>
          <p:nvSpPr>
            <p:cNvPr id="26" name="Right Brace 25">
              <a:extLst>
                <a:ext uri="{FF2B5EF4-FFF2-40B4-BE49-F238E27FC236}">
                  <a16:creationId xmlns:a16="http://schemas.microsoft.com/office/drawing/2014/main" id="{97CE2FEB-E09F-CE4D-9A44-941EDA77FD1B}"/>
                </a:ext>
              </a:extLst>
            </p:cNvPr>
            <p:cNvSpPr/>
            <p:nvPr/>
          </p:nvSpPr>
          <p:spPr bwMode="auto">
            <a:xfrm>
              <a:off x="1281930" y="2664492"/>
              <a:ext cx="300496" cy="2045832"/>
            </a:xfrm>
            <a:prstGeom prst="rightBrace">
              <a:avLst/>
            </a:prstGeom>
            <a:noFill/>
            <a:ln w="25400" cap="flat" cmpd="sng" algn="ctr">
              <a:solidFill>
                <a:schemeClr val="bg1"/>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spcBef>
                  <a:spcPct val="0"/>
                </a:spcBef>
                <a:spcAft>
                  <a:spcPct val="0"/>
                </a:spcAft>
              </a:pPr>
              <a:endParaRPr lang="en-US" sz="618">
                <a:solidFill>
                  <a:prstClr val="white"/>
                </a:solidFill>
                <a:latin typeface="Arial" charset="0"/>
              </a:endParaRPr>
            </a:p>
          </p:txBody>
        </p:sp>
        <p:cxnSp>
          <p:nvCxnSpPr>
            <p:cNvPr id="27" name="Straight Arrow Connector 26">
              <a:extLst>
                <a:ext uri="{FF2B5EF4-FFF2-40B4-BE49-F238E27FC236}">
                  <a16:creationId xmlns:a16="http://schemas.microsoft.com/office/drawing/2014/main" id="{6FE505F3-BAC9-D946-B04F-7277B44F96D2}"/>
                </a:ext>
              </a:extLst>
            </p:cNvPr>
            <p:cNvCxnSpPr/>
            <p:nvPr/>
          </p:nvCxnSpPr>
          <p:spPr bwMode="auto">
            <a:xfrm>
              <a:off x="1644469" y="3691931"/>
              <a:ext cx="248888" cy="0"/>
            </a:xfrm>
            <a:prstGeom prst="straightConnector1">
              <a:avLst/>
            </a:prstGeom>
            <a:solidFill>
              <a:schemeClr val="accent1"/>
            </a:solidFill>
            <a:ln w="25400" cap="flat" cmpd="sng" algn="ctr">
              <a:solidFill>
                <a:schemeClr val="bg1"/>
              </a:solidFill>
              <a:prstDash val="solid"/>
              <a:round/>
              <a:headEnd type="none" w="med" len="med"/>
              <a:tailEnd type="triangle" w="lg" len="lg"/>
            </a:ln>
            <a:effectLst/>
          </p:spPr>
        </p:cxnSp>
        <p:cxnSp>
          <p:nvCxnSpPr>
            <p:cNvPr id="28" name="Straight Arrow Connector 27">
              <a:extLst>
                <a:ext uri="{FF2B5EF4-FFF2-40B4-BE49-F238E27FC236}">
                  <a16:creationId xmlns:a16="http://schemas.microsoft.com/office/drawing/2014/main" id="{2E639AD0-2FFD-9E4D-8889-0636376322EF}"/>
                </a:ext>
              </a:extLst>
            </p:cNvPr>
            <p:cNvCxnSpPr/>
            <p:nvPr/>
          </p:nvCxnSpPr>
          <p:spPr bwMode="auto">
            <a:xfrm>
              <a:off x="3453557" y="3705837"/>
              <a:ext cx="248888" cy="0"/>
            </a:xfrm>
            <a:prstGeom prst="straightConnector1">
              <a:avLst/>
            </a:prstGeom>
            <a:solidFill>
              <a:schemeClr val="accent1"/>
            </a:solidFill>
            <a:ln w="25400" cap="flat" cmpd="sng" algn="ctr">
              <a:solidFill>
                <a:schemeClr val="bg1"/>
              </a:solidFill>
              <a:prstDash val="solid"/>
              <a:round/>
              <a:headEnd type="none" w="med" len="med"/>
              <a:tailEnd type="triangle" w="lg" len="lg"/>
            </a:ln>
            <a:effectLst/>
          </p:spPr>
        </p:cxnSp>
        <p:sp>
          <p:nvSpPr>
            <p:cNvPr id="30" name="TextBox 29">
              <a:extLst>
                <a:ext uri="{FF2B5EF4-FFF2-40B4-BE49-F238E27FC236}">
                  <a16:creationId xmlns:a16="http://schemas.microsoft.com/office/drawing/2014/main" id="{1D1CAA1D-4871-B64F-9125-E7C5D02FFB58}"/>
                </a:ext>
              </a:extLst>
            </p:cNvPr>
            <p:cNvSpPr txBox="1"/>
            <p:nvPr/>
          </p:nvSpPr>
          <p:spPr>
            <a:xfrm>
              <a:off x="3564357" y="4248659"/>
              <a:ext cx="1496842" cy="474096"/>
            </a:xfrm>
            <a:prstGeom prst="rect">
              <a:avLst/>
            </a:prstGeom>
            <a:noFill/>
          </p:spPr>
          <p:txBody>
            <a:bodyPr wrap="square" rtlCol="0">
              <a:spAutoFit/>
            </a:bodyPr>
            <a:lstStyle/>
            <a:p>
              <a:pPr algn="ctr" defTabSz="403433"/>
              <a:r>
                <a:rPr lang="en-US" sz="1059" b="1" dirty="0">
                  <a:solidFill>
                    <a:prstClr val="white"/>
                  </a:solidFill>
                  <a:latin typeface="Calibri" panose="020F0502020204030204"/>
                </a:rPr>
                <a:t>Compare prediction to clinical outcomes</a:t>
              </a:r>
            </a:p>
          </p:txBody>
        </p:sp>
        <p:grpSp>
          <p:nvGrpSpPr>
            <p:cNvPr id="33" name="Group 32">
              <a:extLst>
                <a:ext uri="{FF2B5EF4-FFF2-40B4-BE49-F238E27FC236}">
                  <a16:creationId xmlns:a16="http://schemas.microsoft.com/office/drawing/2014/main" id="{D7B54B48-65DA-4F4A-A3D8-0336CA8AB394}"/>
                </a:ext>
              </a:extLst>
            </p:cNvPr>
            <p:cNvGrpSpPr/>
            <p:nvPr/>
          </p:nvGrpSpPr>
          <p:grpSpPr>
            <a:xfrm>
              <a:off x="84059" y="2664492"/>
              <a:ext cx="1136074" cy="2032337"/>
              <a:chOff x="276181" y="3947454"/>
              <a:chExt cx="1415510" cy="2728092"/>
            </a:xfrm>
          </p:grpSpPr>
          <p:sp>
            <p:nvSpPr>
              <p:cNvPr id="51" name="Rectangle 50">
                <a:extLst>
                  <a:ext uri="{FF2B5EF4-FFF2-40B4-BE49-F238E27FC236}">
                    <a16:creationId xmlns:a16="http://schemas.microsoft.com/office/drawing/2014/main" id="{DF7612EB-0989-CE41-B5EE-335DE6A50F5D}"/>
                  </a:ext>
                </a:extLst>
              </p:cNvPr>
              <p:cNvSpPr/>
              <p:nvPr/>
            </p:nvSpPr>
            <p:spPr bwMode="auto">
              <a:xfrm>
                <a:off x="294418" y="3947454"/>
                <a:ext cx="1394808" cy="2728092"/>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algn="ctr" defTabSz="403433" eaLnBrk="0" fontAlgn="base" hangingPunct="0">
                  <a:spcBef>
                    <a:spcPct val="0"/>
                  </a:spcBef>
                  <a:spcAft>
                    <a:spcPct val="0"/>
                  </a:spcAft>
                </a:pPr>
                <a:endParaRPr lang="en-US" sz="618" dirty="0">
                  <a:solidFill>
                    <a:prstClr val="black"/>
                  </a:solidFill>
                  <a:latin typeface="Arial" charset="0"/>
                </a:endParaRP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endParaRPr lang="en-US" sz="618" dirty="0">
                  <a:solidFill>
                    <a:prstClr val="black"/>
                  </a:solidFill>
                  <a:latin typeface="Arial" charset="0"/>
                </a:endParaRP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endParaRPr lang="en-US" sz="618" dirty="0">
                  <a:solidFill>
                    <a:prstClr val="black"/>
                  </a:solidFill>
                  <a:latin typeface="Arial" charset="0"/>
                </a:endParaRP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endParaRPr lang="en-US" sz="618" dirty="0">
                  <a:solidFill>
                    <a:prstClr val="black"/>
                  </a:solidFill>
                  <a:latin typeface="Arial" charset="0"/>
                </a:endParaRP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r>
                  <a:rPr lang="en-US" sz="618" dirty="0">
                    <a:solidFill>
                      <a:prstClr val="black"/>
                    </a:solidFill>
                    <a:latin typeface="Arial" charset="0"/>
                  </a:rPr>
                  <a:t>Scan 1</a:t>
                </a: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endParaRPr lang="en-US" sz="176" dirty="0">
                  <a:solidFill>
                    <a:prstClr val="black"/>
                  </a:solidFill>
                  <a:latin typeface="Calibri" panose="020F0502020204030204"/>
                </a:endParaRPr>
              </a:p>
              <a:p>
                <a:pPr algn="ctr" defTabSz="403433" eaLnBrk="0" fontAlgn="base" hangingPunct="0">
                  <a:spcBef>
                    <a:spcPct val="0"/>
                  </a:spcBef>
                  <a:spcAft>
                    <a:spcPct val="0"/>
                  </a:spcAft>
                </a:pPr>
                <a:endParaRPr lang="en-US" sz="618" dirty="0">
                  <a:solidFill>
                    <a:prstClr val="black"/>
                  </a:solidFill>
                  <a:latin typeface="Calibri" panose="020F0502020204030204"/>
                </a:endParaRPr>
              </a:p>
              <a:p>
                <a:pPr algn="ctr" defTabSz="403433" eaLnBrk="0" fontAlgn="base" hangingPunct="0">
                  <a:spcBef>
                    <a:spcPct val="0"/>
                  </a:spcBef>
                  <a:spcAft>
                    <a:spcPct val="0"/>
                  </a:spcAft>
                </a:pPr>
                <a:r>
                  <a:rPr lang="en-US" sz="618" dirty="0">
                    <a:solidFill>
                      <a:prstClr val="black"/>
                    </a:solidFill>
                    <a:latin typeface="Arial" charset="0"/>
                  </a:rPr>
                  <a:t>Scan 2</a:t>
                </a:r>
              </a:p>
            </p:txBody>
          </p:sp>
          <p:pic>
            <p:nvPicPr>
              <p:cNvPr id="52" name="Picture 51">
                <a:extLst>
                  <a:ext uri="{FF2B5EF4-FFF2-40B4-BE49-F238E27FC236}">
                    <a16:creationId xmlns:a16="http://schemas.microsoft.com/office/drawing/2014/main" id="{DF658157-4F4F-F243-AE5A-BE7DD7C7BE7E}"/>
                  </a:ext>
                </a:extLst>
              </p:cNvPr>
              <p:cNvPicPr>
                <a:picLocks noChangeAspect="1"/>
              </p:cNvPicPr>
              <p:nvPr/>
            </p:nvPicPr>
            <p:blipFill rotWithShape="1">
              <a:blip r:embed="rId6">
                <a:extLst>
                  <a:ext uri="{28A0092B-C50C-407E-A947-70E740481C1C}">
                    <a14:useLocalDpi xmlns:a14="http://schemas.microsoft.com/office/drawing/2010/main" val="0"/>
                  </a:ext>
                </a:extLst>
              </a:blip>
              <a:srcRect l="12857" t="7790" r="9285" b="11905"/>
              <a:stretch/>
            </p:blipFill>
            <p:spPr>
              <a:xfrm>
                <a:off x="276181" y="4006950"/>
                <a:ext cx="1406624" cy="1088136"/>
              </a:xfrm>
              <a:prstGeom prst="rect">
                <a:avLst/>
              </a:prstGeom>
            </p:spPr>
          </p:pic>
          <p:pic>
            <p:nvPicPr>
              <p:cNvPr id="53" name="Picture 52">
                <a:extLst>
                  <a:ext uri="{FF2B5EF4-FFF2-40B4-BE49-F238E27FC236}">
                    <a16:creationId xmlns:a16="http://schemas.microsoft.com/office/drawing/2014/main" id="{3319F4DC-DFFB-A346-AAF9-C4E2A8D424B7}"/>
                  </a:ext>
                </a:extLst>
              </p:cNvPr>
              <p:cNvPicPr>
                <a:picLocks noChangeAspect="1"/>
              </p:cNvPicPr>
              <p:nvPr/>
            </p:nvPicPr>
            <p:blipFill rotWithShape="1">
              <a:blip r:embed="rId7">
                <a:extLst>
                  <a:ext uri="{28A0092B-C50C-407E-A947-70E740481C1C}">
                    <a14:useLocalDpi xmlns:a14="http://schemas.microsoft.com/office/drawing/2010/main" val="0"/>
                  </a:ext>
                </a:extLst>
              </a:blip>
              <a:srcRect l="12857" t="7790" r="9383" b="11742"/>
              <a:stretch/>
            </p:blipFill>
            <p:spPr>
              <a:xfrm>
                <a:off x="289663" y="5400022"/>
                <a:ext cx="1402028" cy="1088136"/>
              </a:xfrm>
              <a:prstGeom prst="rect">
                <a:avLst/>
              </a:prstGeom>
            </p:spPr>
          </p:pic>
          <p:sp>
            <p:nvSpPr>
              <p:cNvPr id="54" name="Rectangle 53">
                <a:extLst>
                  <a:ext uri="{FF2B5EF4-FFF2-40B4-BE49-F238E27FC236}">
                    <a16:creationId xmlns:a16="http://schemas.microsoft.com/office/drawing/2014/main" id="{6122BD9F-8C11-8F4F-98E3-7D1398CEB570}"/>
                  </a:ext>
                </a:extLst>
              </p:cNvPr>
              <p:cNvSpPr/>
              <p:nvPr/>
            </p:nvSpPr>
            <p:spPr bwMode="auto">
              <a:xfrm>
                <a:off x="293173" y="3949691"/>
                <a:ext cx="1394808" cy="2725855"/>
              </a:xfrm>
              <a:prstGeom prst="rect">
                <a:avLst/>
              </a:prstGeom>
              <a:noFill/>
              <a:ln w="38100" cap="flat" cmpd="sng" algn="ctr">
                <a:solidFill>
                  <a:schemeClr val="bg1"/>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spcBef>
                    <a:spcPct val="0"/>
                  </a:spcBef>
                  <a:spcAft>
                    <a:spcPct val="0"/>
                  </a:spcAft>
                </a:pPr>
                <a:endParaRPr lang="en-US" sz="618">
                  <a:solidFill>
                    <a:prstClr val="white"/>
                  </a:solidFill>
                  <a:latin typeface="Arial" charset="0"/>
                </a:endParaRPr>
              </a:p>
            </p:txBody>
          </p:sp>
          <p:sp>
            <p:nvSpPr>
              <p:cNvPr id="55" name="Rectangle 54">
                <a:extLst>
                  <a:ext uri="{FF2B5EF4-FFF2-40B4-BE49-F238E27FC236}">
                    <a16:creationId xmlns:a16="http://schemas.microsoft.com/office/drawing/2014/main" id="{34DAFA2F-FDDF-594C-B961-3D844DFEA797}"/>
                  </a:ext>
                </a:extLst>
              </p:cNvPr>
              <p:cNvSpPr/>
              <p:nvPr/>
            </p:nvSpPr>
            <p:spPr bwMode="auto">
              <a:xfrm>
                <a:off x="292944" y="3987792"/>
                <a:ext cx="1395038" cy="1132694"/>
              </a:xfrm>
              <a:prstGeom prst="rect">
                <a:avLst/>
              </a:prstGeom>
              <a:noFill/>
              <a:ln w="38100" cap="flat" cmpd="sng" algn="ctr">
                <a:solidFill>
                  <a:schemeClr val="bg1"/>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spcBef>
                    <a:spcPct val="0"/>
                  </a:spcBef>
                  <a:spcAft>
                    <a:spcPct val="0"/>
                  </a:spcAft>
                </a:pPr>
                <a:endParaRPr lang="en-US" sz="618">
                  <a:solidFill>
                    <a:prstClr val="white"/>
                  </a:solidFill>
                  <a:latin typeface="Arial" charset="0"/>
                </a:endParaRPr>
              </a:p>
            </p:txBody>
          </p:sp>
        </p:grpSp>
        <p:sp>
          <p:nvSpPr>
            <p:cNvPr id="34" name="TextBox 33">
              <a:extLst>
                <a:ext uri="{FF2B5EF4-FFF2-40B4-BE49-F238E27FC236}">
                  <a16:creationId xmlns:a16="http://schemas.microsoft.com/office/drawing/2014/main" id="{C445AAC7-535D-F947-8FCD-F1FB02486EFA}"/>
                </a:ext>
              </a:extLst>
            </p:cNvPr>
            <p:cNvSpPr txBox="1"/>
            <p:nvPr/>
          </p:nvSpPr>
          <p:spPr>
            <a:xfrm>
              <a:off x="-150259" y="2250816"/>
              <a:ext cx="1666204" cy="474096"/>
            </a:xfrm>
            <a:prstGeom prst="rect">
              <a:avLst/>
            </a:prstGeom>
            <a:noFill/>
          </p:spPr>
          <p:txBody>
            <a:bodyPr wrap="square" rtlCol="0">
              <a:spAutoFit/>
            </a:bodyPr>
            <a:lstStyle/>
            <a:p>
              <a:pPr algn="ctr" defTabSz="403433"/>
              <a:r>
                <a:rPr lang="en-US" sz="1059" b="1" dirty="0">
                  <a:solidFill>
                    <a:prstClr val="white"/>
                  </a:solidFill>
                  <a:latin typeface="Calibri" panose="020F0502020204030204"/>
                </a:rPr>
                <a:t>Individual patient data at start of therapy</a:t>
              </a:r>
            </a:p>
          </p:txBody>
        </p:sp>
        <p:sp>
          <p:nvSpPr>
            <p:cNvPr id="35" name="TextBox 34">
              <a:extLst>
                <a:ext uri="{FF2B5EF4-FFF2-40B4-BE49-F238E27FC236}">
                  <a16:creationId xmlns:a16="http://schemas.microsoft.com/office/drawing/2014/main" id="{DF9691F9-AC36-2C44-825E-550BBCE985BC}"/>
                </a:ext>
              </a:extLst>
            </p:cNvPr>
            <p:cNvSpPr txBox="1"/>
            <p:nvPr/>
          </p:nvSpPr>
          <p:spPr>
            <a:xfrm>
              <a:off x="1700522" y="2456635"/>
              <a:ext cx="1587725" cy="289369"/>
            </a:xfrm>
            <a:prstGeom prst="rect">
              <a:avLst/>
            </a:prstGeom>
            <a:noFill/>
          </p:spPr>
          <p:txBody>
            <a:bodyPr wrap="square" rtlCol="0">
              <a:spAutoFit/>
            </a:bodyPr>
            <a:lstStyle/>
            <a:p>
              <a:pPr algn="ctr" defTabSz="403433"/>
              <a:r>
                <a:rPr lang="en-US" sz="1059" b="1" dirty="0">
                  <a:solidFill>
                    <a:prstClr val="white"/>
                  </a:solidFill>
                  <a:latin typeface="Calibri" panose="020F0502020204030204"/>
                </a:rPr>
                <a:t>Calibrate parameters</a:t>
              </a:r>
            </a:p>
          </p:txBody>
        </p:sp>
        <p:grpSp>
          <p:nvGrpSpPr>
            <p:cNvPr id="37" name="Group 36">
              <a:extLst>
                <a:ext uri="{FF2B5EF4-FFF2-40B4-BE49-F238E27FC236}">
                  <a16:creationId xmlns:a16="http://schemas.microsoft.com/office/drawing/2014/main" id="{E8794B7D-D1B5-3A41-ADD1-160C7DF122AA}"/>
                </a:ext>
              </a:extLst>
            </p:cNvPr>
            <p:cNvGrpSpPr/>
            <p:nvPr/>
          </p:nvGrpSpPr>
          <p:grpSpPr>
            <a:xfrm>
              <a:off x="1932960" y="2687988"/>
              <a:ext cx="1124743" cy="2035699"/>
              <a:chOff x="2886006" y="3947454"/>
              <a:chExt cx="1401392" cy="2732605"/>
            </a:xfrm>
          </p:grpSpPr>
          <p:sp>
            <p:nvSpPr>
              <p:cNvPr id="46" name="Rectangle 45">
                <a:extLst>
                  <a:ext uri="{FF2B5EF4-FFF2-40B4-BE49-F238E27FC236}">
                    <a16:creationId xmlns:a16="http://schemas.microsoft.com/office/drawing/2014/main" id="{EC4421BF-C025-B34A-B682-2F2BF571C06A}"/>
                  </a:ext>
                </a:extLst>
              </p:cNvPr>
              <p:cNvSpPr/>
              <p:nvPr/>
            </p:nvSpPr>
            <p:spPr bwMode="auto">
              <a:xfrm>
                <a:off x="2886006" y="3947454"/>
                <a:ext cx="1399032" cy="2732605"/>
              </a:xfrm>
              <a:prstGeom prst="rect">
                <a:avLst/>
              </a:prstGeom>
              <a:solidFill>
                <a:schemeClr val="bg1"/>
              </a:solidFill>
              <a:ln w="12700" cap="flat" cmpd="sng" algn="ctr">
                <a:solidFill>
                  <a:schemeClr val="bg1"/>
                </a:solidFill>
                <a:prstDash val="solid"/>
                <a:miter lim="800000"/>
                <a:headEnd type="none" w="med" len="med"/>
                <a:tailEnd type="none" w="med" len="med"/>
              </a:ln>
              <a:effectLst/>
            </p:spPr>
            <p:txBody>
              <a:bodyPr vert="horz" wrap="square" lIns="80682" tIns="40341" rIns="80682" bIns="40341" numCol="1" rtlCol="0" anchor="t" anchorCtr="0" compatLnSpc="1">
                <a:prstTxWarp prst="textNoShape">
                  <a:avLst/>
                </a:prstTxWarp>
              </a:bodyPr>
              <a:lstStyle/>
              <a:p>
                <a:pPr algn="ctr" defTabSz="403433" eaLnBrk="0" fontAlgn="base" hangingPunct="0">
                  <a:spcBef>
                    <a:spcPct val="0"/>
                  </a:spcBef>
                  <a:spcAft>
                    <a:spcPct val="0"/>
                  </a:spcAft>
                </a:pPr>
                <a:endParaRPr lang="en-US" sz="618" dirty="0">
                  <a:solidFill>
                    <a:prstClr val="white"/>
                  </a:solidFill>
                  <a:latin typeface="Arial" charset="0"/>
                </a:endParaRPr>
              </a:p>
            </p:txBody>
          </p:sp>
          <p:pic>
            <p:nvPicPr>
              <p:cNvPr id="47" name="Picture 46">
                <a:extLst>
                  <a:ext uri="{FF2B5EF4-FFF2-40B4-BE49-F238E27FC236}">
                    <a16:creationId xmlns:a16="http://schemas.microsoft.com/office/drawing/2014/main" id="{B7630AEB-AC24-B543-9018-73BF00B051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6083" y="5438267"/>
                <a:ext cx="1391315" cy="1042416"/>
              </a:xfrm>
              <a:prstGeom prst="rect">
                <a:avLst/>
              </a:prstGeom>
            </p:spPr>
          </p:pic>
          <p:pic>
            <p:nvPicPr>
              <p:cNvPr id="48" name="Picture 47">
                <a:extLst>
                  <a:ext uri="{FF2B5EF4-FFF2-40B4-BE49-F238E27FC236}">
                    <a16:creationId xmlns:a16="http://schemas.microsoft.com/office/drawing/2014/main" id="{A8A78AF2-A4C6-6A4D-890D-24E78075FD5F}"/>
                  </a:ext>
                </a:extLst>
              </p:cNvPr>
              <p:cNvPicPr>
                <a:picLocks noChangeAspect="1"/>
              </p:cNvPicPr>
              <p:nvPr/>
            </p:nvPicPr>
            <p:blipFill rotWithShape="1">
              <a:blip r:embed="rId9" cstate="print">
                <a:biLevel thresh="25000"/>
                <a:extLst>
                  <a:ext uri="{28A0092B-C50C-407E-A947-70E740481C1C}">
                    <a14:useLocalDpi xmlns:a14="http://schemas.microsoft.com/office/drawing/2010/main"/>
                  </a:ext>
                </a:extLst>
              </a:blip>
              <a:srcRect t="83953" b="-1"/>
              <a:stretch/>
            </p:blipFill>
            <p:spPr>
              <a:xfrm>
                <a:off x="2896113" y="5045422"/>
                <a:ext cx="1389888" cy="285496"/>
              </a:xfrm>
              <a:prstGeom prst="rect">
                <a:avLst/>
              </a:prstGeom>
            </p:spPr>
          </p:pic>
          <p:pic>
            <p:nvPicPr>
              <p:cNvPr id="49" name="Picture 48">
                <a:extLst>
                  <a:ext uri="{FF2B5EF4-FFF2-40B4-BE49-F238E27FC236}">
                    <a16:creationId xmlns:a16="http://schemas.microsoft.com/office/drawing/2014/main" id="{2EF3CE28-0E0C-964A-B53F-505B6C2515E3}"/>
                  </a:ext>
                </a:extLst>
              </p:cNvPr>
              <p:cNvPicPr>
                <a:picLocks noChangeAspect="1"/>
              </p:cNvPicPr>
              <p:nvPr/>
            </p:nvPicPr>
            <p:blipFill rotWithShape="1">
              <a:blip r:embed="rId10">
                <a:extLst>
                  <a:ext uri="{28A0092B-C50C-407E-A947-70E740481C1C}">
                    <a14:useLocalDpi xmlns:a14="http://schemas.microsoft.com/office/drawing/2010/main" val="0"/>
                  </a:ext>
                </a:extLst>
              </a:blip>
              <a:srcRect l="13185" t="6529" r="16208" b="9432"/>
              <a:stretch/>
            </p:blipFill>
            <p:spPr>
              <a:xfrm>
                <a:off x="3048483" y="4098121"/>
                <a:ext cx="1097280" cy="979516"/>
              </a:xfrm>
              <a:prstGeom prst="rect">
                <a:avLst/>
              </a:prstGeom>
              <a:ln>
                <a:solidFill>
                  <a:schemeClr val="tx1"/>
                </a:solidFill>
              </a:ln>
            </p:spPr>
          </p:pic>
          <p:sp>
            <p:nvSpPr>
              <p:cNvPr id="50" name="Rectangle 49">
                <a:extLst>
                  <a:ext uri="{FF2B5EF4-FFF2-40B4-BE49-F238E27FC236}">
                    <a16:creationId xmlns:a16="http://schemas.microsoft.com/office/drawing/2014/main" id="{FDAA9BBE-149A-5E4A-A5D5-351417A68361}"/>
                  </a:ext>
                </a:extLst>
              </p:cNvPr>
              <p:cNvSpPr/>
              <p:nvPr/>
            </p:nvSpPr>
            <p:spPr bwMode="auto">
              <a:xfrm>
                <a:off x="2899258" y="6407151"/>
                <a:ext cx="1383568" cy="177800"/>
              </a:xfrm>
              <a:prstGeom prst="rect">
                <a:avLst/>
              </a:prstGeom>
              <a:solidFill>
                <a:schemeClr val="bg1"/>
              </a:solidFill>
              <a:ln w="12700" cap="flat" cmpd="sng" algn="ctr">
                <a:solidFill>
                  <a:schemeClr val="bg1"/>
                </a:solidFill>
                <a:prstDash val="solid"/>
                <a:miter lim="800000"/>
                <a:headEnd type="none" w="med" len="med"/>
                <a:tailEnd type="none" w="med" len="med"/>
              </a:ln>
              <a:effectLst/>
            </p:spPr>
            <p:txBody>
              <a:bodyPr vert="horz" wrap="square" lIns="80682" tIns="40341" rIns="80682" bIns="40341" numCol="1" rtlCol="0" anchor="t" anchorCtr="0" compatLnSpc="1">
                <a:prstTxWarp prst="textNoShape">
                  <a:avLst/>
                </a:prstTxWarp>
              </a:bodyPr>
              <a:lstStyle/>
              <a:p>
                <a:pPr algn="ctr" defTabSz="403433" eaLnBrk="0" fontAlgn="base" hangingPunct="0">
                  <a:spcBef>
                    <a:spcPct val="0"/>
                  </a:spcBef>
                  <a:spcAft>
                    <a:spcPct val="0"/>
                  </a:spcAft>
                </a:pPr>
                <a:r>
                  <a:rPr lang="en-US" sz="618" dirty="0">
                    <a:solidFill>
                      <a:prstClr val="black"/>
                    </a:solidFill>
                    <a:latin typeface="Arial" charset="0"/>
                  </a:rPr>
                  <a:t>Drug Distribution Map </a:t>
                </a:r>
              </a:p>
            </p:txBody>
          </p:sp>
        </p:grpSp>
        <p:sp>
          <p:nvSpPr>
            <p:cNvPr id="38" name="TextBox 37">
              <a:extLst>
                <a:ext uri="{FF2B5EF4-FFF2-40B4-BE49-F238E27FC236}">
                  <a16:creationId xmlns:a16="http://schemas.microsoft.com/office/drawing/2014/main" id="{BBB05FEB-6D58-7844-9609-EE5A8845B04C}"/>
                </a:ext>
              </a:extLst>
            </p:cNvPr>
            <p:cNvSpPr txBox="1"/>
            <p:nvPr/>
          </p:nvSpPr>
          <p:spPr>
            <a:xfrm>
              <a:off x="3382495" y="2680076"/>
              <a:ext cx="1892057" cy="658821"/>
            </a:xfrm>
            <a:prstGeom prst="rect">
              <a:avLst/>
            </a:prstGeom>
            <a:noFill/>
          </p:spPr>
          <p:txBody>
            <a:bodyPr wrap="square" rtlCol="0">
              <a:spAutoFit/>
            </a:bodyPr>
            <a:lstStyle/>
            <a:p>
              <a:pPr algn="ctr" defTabSz="403433"/>
              <a:r>
                <a:rPr lang="en-US" sz="1059" b="1" dirty="0">
                  <a:solidFill>
                    <a:prstClr val="white"/>
                  </a:solidFill>
                  <a:latin typeface="Calibri" panose="020F0502020204030204"/>
                </a:rPr>
                <a:t>Model prediction for tumor response to therapy</a:t>
              </a:r>
            </a:p>
          </p:txBody>
        </p:sp>
        <p:sp>
          <p:nvSpPr>
            <p:cNvPr id="39" name="Right Brace 38">
              <a:extLst>
                <a:ext uri="{FF2B5EF4-FFF2-40B4-BE49-F238E27FC236}">
                  <a16:creationId xmlns:a16="http://schemas.microsoft.com/office/drawing/2014/main" id="{CBD7F3E9-CF0A-BC4E-BAF3-B55E40915225}"/>
                </a:ext>
              </a:extLst>
            </p:cNvPr>
            <p:cNvSpPr/>
            <p:nvPr/>
          </p:nvSpPr>
          <p:spPr bwMode="auto">
            <a:xfrm>
              <a:off x="3107453" y="2683414"/>
              <a:ext cx="300496" cy="2045832"/>
            </a:xfrm>
            <a:prstGeom prst="rightBrace">
              <a:avLst/>
            </a:prstGeom>
            <a:noFill/>
            <a:ln w="25400" cap="flat" cmpd="sng" algn="ctr">
              <a:solidFill>
                <a:schemeClr val="bg1"/>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spcBef>
                  <a:spcPct val="0"/>
                </a:spcBef>
                <a:spcAft>
                  <a:spcPct val="0"/>
                </a:spcAft>
              </a:pPr>
              <a:endParaRPr lang="en-US" sz="618">
                <a:solidFill>
                  <a:prstClr val="white"/>
                </a:solidFill>
                <a:latin typeface="Arial" charset="0"/>
              </a:endParaRPr>
            </a:p>
          </p:txBody>
        </p:sp>
        <p:grpSp>
          <p:nvGrpSpPr>
            <p:cNvPr id="40" name="Group 39">
              <a:extLst>
                <a:ext uri="{FF2B5EF4-FFF2-40B4-BE49-F238E27FC236}">
                  <a16:creationId xmlns:a16="http://schemas.microsoft.com/office/drawing/2014/main" id="{4C78F896-204D-C84E-AEB7-35B836504D80}"/>
                </a:ext>
              </a:extLst>
            </p:cNvPr>
            <p:cNvGrpSpPr/>
            <p:nvPr/>
          </p:nvGrpSpPr>
          <p:grpSpPr>
            <a:xfrm>
              <a:off x="3755022" y="3121058"/>
              <a:ext cx="1122033" cy="1064224"/>
              <a:chOff x="4977269" y="4543467"/>
              <a:chExt cx="1398016" cy="1428553"/>
            </a:xfrm>
          </p:grpSpPr>
          <p:grpSp>
            <p:nvGrpSpPr>
              <p:cNvPr id="41" name="Group 40">
                <a:extLst>
                  <a:ext uri="{FF2B5EF4-FFF2-40B4-BE49-F238E27FC236}">
                    <a16:creationId xmlns:a16="http://schemas.microsoft.com/office/drawing/2014/main" id="{E4C09C66-81B2-F241-B172-E529A714D66B}"/>
                  </a:ext>
                </a:extLst>
              </p:cNvPr>
              <p:cNvGrpSpPr/>
              <p:nvPr/>
            </p:nvGrpSpPr>
            <p:grpSpPr>
              <a:xfrm>
                <a:off x="4977269" y="4543468"/>
                <a:ext cx="1398016" cy="1428552"/>
                <a:chOff x="4685922" y="4109392"/>
                <a:chExt cx="1398016" cy="1428552"/>
              </a:xfrm>
            </p:grpSpPr>
            <p:pic>
              <p:nvPicPr>
                <p:cNvPr id="43" name="Picture 42">
                  <a:extLst>
                    <a:ext uri="{FF2B5EF4-FFF2-40B4-BE49-F238E27FC236}">
                      <a16:creationId xmlns:a16="http://schemas.microsoft.com/office/drawing/2014/main" id="{B3C47167-4DA9-694C-9387-A570FB860C76}"/>
                    </a:ext>
                  </a:extLst>
                </p:cNvPr>
                <p:cNvPicPr>
                  <a:picLocks noChangeAspect="1"/>
                </p:cNvPicPr>
                <p:nvPr/>
              </p:nvPicPr>
              <p:blipFill rotWithShape="1">
                <a:blip r:embed="rId9" cstate="print">
                  <a:biLevel thresh="25000"/>
                  <a:extLst>
                    <a:ext uri="{28A0092B-C50C-407E-A947-70E740481C1C}">
                      <a14:useLocalDpi xmlns:a14="http://schemas.microsoft.com/office/drawing/2010/main"/>
                    </a:ext>
                  </a:extLst>
                </a:blip>
                <a:srcRect b="18435"/>
                <a:stretch/>
              </p:blipFill>
              <p:spPr>
                <a:xfrm>
                  <a:off x="4691583" y="4109392"/>
                  <a:ext cx="1378904" cy="1304507"/>
                </a:xfrm>
                <a:prstGeom prst="rect">
                  <a:avLst/>
                </a:prstGeom>
              </p:spPr>
            </p:pic>
            <p:pic>
              <p:nvPicPr>
                <p:cNvPr id="44" name="Picture 43">
                  <a:extLst>
                    <a:ext uri="{FF2B5EF4-FFF2-40B4-BE49-F238E27FC236}">
                      <a16:creationId xmlns:a16="http://schemas.microsoft.com/office/drawing/2014/main" id="{914B994D-2DA8-E74F-83A3-068412DDAA36}"/>
                    </a:ext>
                  </a:extLst>
                </p:cNvPr>
                <p:cNvPicPr>
                  <a:picLocks noChangeAspect="1"/>
                </p:cNvPicPr>
                <p:nvPr/>
              </p:nvPicPr>
              <p:blipFill rotWithShape="1">
                <a:blip r:embed="rId11">
                  <a:extLst>
                    <a:ext uri="{28A0092B-C50C-407E-A947-70E740481C1C}">
                      <a14:useLocalDpi xmlns:a14="http://schemas.microsoft.com/office/drawing/2010/main" val="0"/>
                    </a:ext>
                  </a:extLst>
                </a:blip>
                <a:srcRect l="12856" t="7410" r="9128" b="10418"/>
                <a:stretch/>
              </p:blipFill>
              <p:spPr>
                <a:xfrm>
                  <a:off x="4703194" y="4172114"/>
                  <a:ext cx="1380744" cy="1090725"/>
                </a:xfrm>
                <a:prstGeom prst="rect">
                  <a:avLst/>
                </a:prstGeom>
              </p:spPr>
            </p:pic>
            <p:pic>
              <p:nvPicPr>
                <p:cNvPr id="45" name="Picture 44">
                  <a:extLst>
                    <a:ext uri="{FF2B5EF4-FFF2-40B4-BE49-F238E27FC236}">
                      <a16:creationId xmlns:a16="http://schemas.microsoft.com/office/drawing/2014/main" id="{3C87277F-9772-AA47-98DF-9CCC476FE46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85428"/>
                <a:stretch/>
              </p:blipFill>
              <p:spPr>
                <a:xfrm>
                  <a:off x="4685922" y="5279247"/>
                  <a:ext cx="1389888" cy="258697"/>
                </a:xfrm>
                <a:prstGeom prst="rect">
                  <a:avLst/>
                </a:prstGeom>
              </p:spPr>
            </p:pic>
          </p:grpSp>
          <p:sp>
            <p:nvSpPr>
              <p:cNvPr id="42" name="Rectangle 41">
                <a:extLst>
                  <a:ext uri="{FF2B5EF4-FFF2-40B4-BE49-F238E27FC236}">
                    <a16:creationId xmlns:a16="http://schemas.microsoft.com/office/drawing/2014/main" id="{9BFA05E3-7879-2F47-821D-7345ACCFDD48}"/>
                  </a:ext>
                </a:extLst>
              </p:cNvPr>
              <p:cNvSpPr/>
              <p:nvPr/>
            </p:nvSpPr>
            <p:spPr bwMode="auto">
              <a:xfrm>
                <a:off x="4980048" y="4543467"/>
                <a:ext cx="1395038" cy="1403153"/>
              </a:xfrm>
              <a:prstGeom prst="rect">
                <a:avLst/>
              </a:prstGeom>
              <a:noFill/>
              <a:ln w="38100" cap="flat" cmpd="sng" algn="ctr">
                <a:solidFill>
                  <a:schemeClr val="bg1"/>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spcBef>
                    <a:spcPct val="0"/>
                  </a:spcBef>
                  <a:spcAft>
                    <a:spcPct val="0"/>
                  </a:spcAft>
                </a:pPr>
                <a:endParaRPr lang="en-US" sz="618">
                  <a:solidFill>
                    <a:prstClr val="white"/>
                  </a:solidFill>
                  <a:latin typeface="Arial" charset="0"/>
                </a:endParaRPr>
              </a:p>
            </p:txBody>
          </p:sp>
        </p:grpSp>
      </p:grpSp>
      <p:pic>
        <p:nvPicPr>
          <p:cNvPr id="64" name="Picture 63">
            <a:extLst>
              <a:ext uri="{FF2B5EF4-FFF2-40B4-BE49-F238E27FC236}">
                <a16:creationId xmlns:a16="http://schemas.microsoft.com/office/drawing/2014/main" id="{BE4B2ADF-154F-0946-A676-16B19686C99B}"/>
              </a:ext>
            </a:extLst>
          </p:cNvPr>
          <p:cNvPicPr>
            <a:picLocks noChangeAspect="1"/>
          </p:cNvPicPr>
          <p:nvPr/>
        </p:nvPicPr>
        <p:blipFill>
          <a:blip r:embed="rId13"/>
          <a:stretch>
            <a:fillRect/>
          </a:stretch>
        </p:blipFill>
        <p:spPr>
          <a:xfrm>
            <a:off x="-282759" y="5780659"/>
            <a:ext cx="2836080" cy="1385811"/>
          </a:xfrm>
          <a:prstGeom prst="rect">
            <a:avLst/>
          </a:prstGeom>
        </p:spPr>
      </p:pic>
      <p:pic>
        <p:nvPicPr>
          <p:cNvPr id="20" name="Picture 19">
            <a:extLst>
              <a:ext uri="{FF2B5EF4-FFF2-40B4-BE49-F238E27FC236}">
                <a16:creationId xmlns:a16="http://schemas.microsoft.com/office/drawing/2014/main" id="{7BFA2571-34FF-CF4B-8569-3D3819E1F8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69695" y="5593902"/>
            <a:ext cx="3641912" cy="1759324"/>
          </a:xfrm>
          <a:prstGeom prst="rect">
            <a:avLst/>
          </a:prstGeom>
        </p:spPr>
      </p:pic>
      <p:sp>
        <p:nvSpPr>
          <p:cNvPr id="2" name="Rectangle 1">
            <a:extLst>
              <a:ext uri="{FF2B5EF4-FFF2-40B4-BE49-F238E27FC236}">
                <a16:creationId xmlns:a16="http://schemas.microsoft.com/office/drawing/2014/main" id="{5E1F8272-8734-8A4C-AC6C-28F4C5DD09B0}"/>
              </a:ext>
            </a:extLst>
          </p:cNvPr>
          <p:cNvSpPr/>
          <p:nvPr/>
        </p:nvSpPr>
        <p:spPr>
          <a:xfrm>
            <a:off x="6282393" y="422931"/>
            <a:ext cx="5442673" cy="635559"/>
          </a:xfrm>
          <a:prstGeom prst="rect">
            <a:avLst/>
          </a:prstGeom>
        </p:spPr>
        <p:txBody>
          <a:bodyPr wrap="square">
            <a:spAutoFit/>
          </a:bodyPr>
          <a:lstStyle/>
          <a:p>
            <a:pPr defTabSz="403433"/>
            <a:r>
              <a:rPr lang="en-US" sz="1765" b="1" dirty="0">
                <a:solidFill>
                  <a:prstClr val="white"/>
                </a:solidFill>
                <a:latin typeface="Calibri" panose="020F0502020204030204"/>
              </a:rPr>
              <a:t>Cellular scale </a:t>
            </a:r>
            <a:r>
              <a:rPr lang="en-US" sz="1765" b="1" dirty="0" err="1">
                <a:solidFill>
                  <a:prstClr val="white"/>
                </a:solidFill>
                <a:latin typeface="Calibri" panose="020F0502020204030204"/>
              </a:rPr>
              <a:t>submodel</a:t>
            </a:r>
            <a:r>
              <a:rPr lang="en-US" sz="1765" b="1" dirty="0">
                <a:solidFill>
                  <a:prstClr val="white"/>
                </a:solidFill>
                <a:latin typeface="Calibri" panose="020F0502020204030204"/>
              </a:rPr>
              <a:t>: </a:t>
            </a:r>
            <a:r>
              <a:rPr lang="en-US" sz="1765" dirty="0">
                <a:solidFill>
                  <a:prstClr val="white"/>
                </a:solidFill>
                <a:latin typeface="Calibri" panose="020F0502020204030204"/>
              </a:rPr>
              <a:t>A model of drug action on rates of cell division and death</a:t>
            </a:r>
            <a:endParaRPr lang="en-US" sz="1765" dirty="0">
              <a:solidFill>
                <a:prstClr val="black"/>
              </a:solidFill>
              <a:latin typeface="Calibri" panose="020F0502020204030204"/>
            </a:endParaRPr>
          </a:p>
        </p:txBody>
      </p:sp>
      <p:sp>
        <p:nvSpPr>
          <p:cNvPr id="56" name="Rectangle 55">
            <a:extLst>
              <a:ext uri="{FF2B5EF4-FFF2-40B4-BE49-F238E27FC236}">
                <a16:creationId xmlns:a16="http://schemas.microsoft.com/office/drawing/2014/main" id="{6890B5AB-89DE-B542-A94E-3CB050955992}"/>
              </a:ext>
            </a:extLst>
          </p:cNvPr>
          <p:cNvSpPr/>
          <p:nvPr/>
        </p:nvSpPr>
        <p:spPr>
          <a:xfrm>
            <a:off x="6379459" y="3114375"/>
            <a:ext cx="5601740" cy="907171"/>
          </a:xfrm>
          <a:prstGeom prst="rect">
            <a:avLst/>
          </a:prstGeom>
        </p:spPr>
        <p:txBody>
          <a:bodyPr wrap="square">
            <a:spAutoFit/>
          </a:bodyPr>
          <a:lstStyle/>
          <a:p>
            <a:pPr defTabSz="403433"/>
            <a:r>
              <a:rPr lang="en-US" sz="1765" b="1" dirty="0">
                <a:solidFill>
                  <a:prstClr val="white"/>
                </a:solidFill>
                <a:latin typeface="Calibri" panose="020F0502020204030204"/>
              </a:rPr>
              <a:t>What is new? </a:t>
            </a:r>
            <a:r>
              <a:rPr lang="en-US" sz="1765" dirty="0">
                <a:solidFill>
                  <a:prstClr val="white"/>
                </a:solidFill>
                <a:latin typeface="Calibri" panose="020F0502020204030204"/>
              </a:rPr>
              <a:t>Expanding dataset of cell-based studies capturing drug concentration-dependent proliferation rates of cancer cell lines as models of human patient tumors</a:t>
            </a:r>
            <a:endParaRPr lang="en-US" sz="1765"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1213C04F-2FE7-C949-B7BC-8B049986FF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07906" y="1117689"/>
            <a:ext cx="5239056" cy="1673587"/>
          </a:xfrm>
          <a:prstGeom prst="rect">
            <a:avLst/>
          </a:prstGeom>
        </p:spPr>
      </p:pic>
      <p:pic>
        <p:nvPicPr>
          <p:cNvPr id="17" name="Picture 16">
            <a:extLst>
              <a:ext uri="{FF2B5EF4-FFF2-40B4-BE49-F238E27FC236}">
                <a16:creationId xmlns:a16="http://schemas.microsoft.com/office/drawing/2014/main" id="{5FBA18D2-9AE4-3044-8035-7635FBB9E0F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70435" y="4110132"/>
            <a:ext cx="2386563" cy="1807368"/>
          </a:xfrm>
          <a:prstGeom prst="rect">
            <a:avLst/>
          </a:prstGeom>
        </p:spPr>
      </p:pic>
      <p:sp>
        <p:nvSpPr>
          <p:cNvPr id="18" name="Rectangle 17">
            <a:extLst>
              <a:ext uri="{FF2B5EF4-FFF2-40B4-BE49-F238E27FC236}">
                <a16:creationId xmlns:a16="http://schemas.microsoft.com/office/drawing/2014/main" id="{E4EF641A-64CE-C449-9DB4-2AA913E4135A}"/>
              </a:ext>
            </a:extLst>
          </p:cNvPr>
          <p:cNvSpPr/>
          <p:nvPr/>
        </p:nvSpPr>
        <p:spPr>
          <a:xfrm>
            <a:off x="9180329" y="4354901"/>
            <a:ext cx="2512679" cy="1069780"/>
          </a:xfrm>
          <a:prstGeom prst="rect">
            <a:avLst/>
          </a:prstGeom>
        </p:spPr>
        <p:txBody>
          <a:bodyPr wrap="square">
            <a:spAutoFit/>
          </a:bodyPr>
          <a:lstStyle/>
          <a:p>
            <a:pPr defTabSz="403433"/>
            <a:r>
              <a:rPr lang="en-US" sz="1588" dirty="0">
                <a:solidFill>
                  <a:prstClr val="white"/>
                </a:solidFill>
                <a:latin typeface="Calibri" panose="020F0502020204030204"/>
              </a:rPr>
              <a:t>Each point represents a unique cell line/drug dose–response curve</a:t>
            </a:r>
          </a:p>
          <a:p>
            <a:pPr defTabSz="403433"/>
            <a:r>
              <a:rPr lang="en-US" sz="1588" dirty="0">
                <a:solidFill>
                  <a:prstClr val="white"/>
                </a:solidFill>
                <a:latin typeface="Calibri" panose="020F0502020204030204"/>
              </a:rPr>
              <a:t>(43 cell lines X 152 drugs)</a:t>
            </a:r>
            <a:endParaRPr lang="en-US" sz="1588" dirty="0">
              <a:solidFill>
                <a:prstClr val="black"/>
              </a:solidFill>
              <a:latin typeface="Calibri" panose="020F0502020204030204"/>
            </a:endParaRPr>
          </a:p>
        </p:txBody>
      </p:sp>
      <p:pic>
        <p:nvPicPr>
          <p:cNvPr id="29" name="Picture 28">
            <a:extLst>
              <a:ext uri="{FF2B5EF4-FFF2-40B4-BE49-F238E27FC236}">
                <a16:creationId xmlns:a16="http://schemas.microsoft.com/office/drawing/2014/main" id="{39A08AE2-A222-FC46-AAD6-E1327B93F4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99170" y="2715097"/>
            <a:ext cx="1669462" cy="427072"/>
          </a:xfrm>
          <a:prstGeom prst="rect">
            <a:avLst/>
          </a:prstGeom>
        </p:spPr>
      </p:pic>
    </p:spTree>
    <p:extLst>
      <p:ext uri="{BB962C8B-B14F-4D97-AF65-F5344CB8AC3E}">
        <p14:creationId xmlns:p14="http://schemas.microsoft.com/office/powerpoint/2010/main" val="254111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9260114" y="5331092"/>
            <a:ext cx="2931886" cy="1542949"/>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368734" y="66032"/>
            <a:ext cx="31699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Lymphatic System Transport</a:t>
            </a:r>
          </a:p>
        </p:txBody>
      </p:sp>
      <p:sp>
        <p:nvSpPr>
          <p:cNvPr id="8" name="TextBox 7">
            <a:extLst>
              <a:ext uri="{FF2B5EF4-FFF2-40B4-BE49-F238E27FC236}">
                <a16:creationId xmlns:a16="http://schemas.microsoft.com/office/drawing/2014/main" id="{E65498B5-74FA-4354-A9FA-523536215906}"/>
              </a:ext>
            </a:extLst>
          </p:cNvPr>
          <p:cNvSpPr txBox="1"/>
          <p:nvPr/>
        </p:nvSpPr>
        <p:spPr>
          <a:xfrm>
            <a:off x="9260114" y="5286958"/>
            <a:ext cx="293188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David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Zawieja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Texas A&amp;M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James Moore, Imperial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NIH U01 HL123420</a:t>
            </a:r>
          </a:p>
        </p:txBody>
      </p:sp>
      <p:sp>
        <p:nvSpPr>
          <p:cNvPr id="9" name="TextBox 8">
            <a:extLst>
              <a:ext uri="{FF2B5EF4-FFF2-40B4-BE49-F238E27FC236}">
                <a16:creationId xmlns:a16="http://schemas.microsoft.com/office/drawing/2014/main" id="{AC7D79D5-4CE2-47B6-836E-C505384A5CE4}"/>
              </a:ext>
            </a:extLst>
          </p:cNvPr>
          <p:cNvSpPr txBox="1"/>
          <p:nvPr/>
        </p:nvSpPr>
        <p:spPr>
          <a:xfrm>
            <a:off x="0" y="712101"/>
            <a:ext cx="10261600"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model: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are modeling the transport of lymph, nitric oxide, chemokines and immune cells using a combination of experimental and mathematical approaches.  The lymphatic system does its own pumping at the individual vessel level, and there are several important diseases associated with its dysfunction.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Lumped parameter model of lymphatic pumping, coupled agent-based model with transport model to study immune cell transport.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All of the deadliest forms of cancer spread via lymphatics then into the blood system.  Clinicians often remove lymph nodes as part of cancer surgeries, but this results in incurable tissue swelling (e.g., in the arms of about 20% of breast cancer patients).  Our modeling has helped us design two new medical devices for prevention and treatment of this edema.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Physiotherapists who help edema victims manage their condition.  Surgical Oncologists.  Researchers searching for ways of preventing metastatic spread.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888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ompGraphle.pdf">
            <a:extLst>
              <a:ext uri="{FF2B5EF4-FFF2-40B4-BE49-F238E27FC236}">
                <a16:creationId xmlns:a16="http://schemas.microsoft.com/office/drawing/2014/main" id="{75E3F066-5A7A-AE40-9800-C651D02C8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900" y="-100699"/>
            <a:ext cx="3863074" cy="2897306"/>
          </a:xfrm>
          <a:prstGeom prst="rect">
            <a:avLst/>
          </a:prstGeom>
        </p:spPr>
      </p:pic>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4"/>
          <a:srcRect l="33280" t="70782" r="40981" b="6720"/>
          <a:stretch/>
        </p:blipFill>
        <p:spPr>
          <a:xfrm>
            <a:off x="8741044" y="4976543"/>
            <a:ext cx="3450956" cy="1367869"/>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5"/>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5"/>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5"/>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5"/>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5"/>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368734" y="66032"/>
            <a:ext cx="50279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Macrophages and the cancer bone ecosystem</a:t>
            </a:r>
          </a:p>
        </p:txBody>
      </p:sp>
      <p:sp>
        <p:nvSpPr>
          <p:cNvPr id="8" name="TextBox 7">
            <a:extLst>
              <a:ext uri="{FF2B5EF4-FFF2-40B4-BE49-F238E27FC236}">
                <a16:creationId xmlns:a16="http://schemas.microsoft.com/office/drawing/2014/main" id="{E65498B5-74FA-4354-A9FA-523536215906}"/>
              </a:ext>
            </a:extLst>
          </p:cNvPr>
          <p:cNvSpPr txBox="1"/>
          <p:nvPr/>
        </p:nvSpPr>
        <p:spPr>
          <a:xfrm>
            <a:off x="8751677" y="4976543"/>
            <a:ext cx="3450956" cy="1015663"/>
          </a:xfrm>
          <a:prstGeom prst="rect">
            <a:avLst/>
          </a:prstGeom>
          <a:noFill/>
        </p:spPr>
        <p:txBody>
          <a:bodyPr wrap="square" rtlCol="0">
            <a:spAutoFit/>
          </a:bodyPr>
          <a:lstStyle/>
          <a:p>
            <a:pPr lvl="0">
              <a:defRPr/>
            </a:pPr>
            <a:r>
              <a:rPr lang="en-US" sz="2000" dirty="0">
                <a:solidFill>
                  <a:prstClr val="black"/>
                </a:solidFill>
              </a:rPr>
              <a:t>David Basanta &amp; </a:t>
            </a:r>
            <a:r>
              <a:rPr lang="en-US" sz="2000" dirty="0" err="1">
                <a:solidFill>
                  <a:prstClr val="black"/>
                </a:solidFill>
              </a:rPr>
              <a:t>Conor</a:t>
            </a:r>
            <a:r>
              <a:rPr lang="en-US" sz="2000" dirty="0">
                <a:solidFill>
                  <a:prstClr val="black"/>
                </a:solidFill>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Lynch Moffitt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U01CA202958-01 IMAG MSM</a:t>
            </a:r>
          </a:p>
        </p:txBody>
      </p:sp>
      <p:sp>
        <p:nvSpPr>
          <p:cNvPr id="9" name="TextBox 8">
            <a:extLst>
              <a:ext uri="{FF2B5EF4-FFF2-40B4-BE49-F238E27FC236}">
                <a16:creationId xmlns:a16="http://schemas.microsoft.com/office/drawing/2014/main" id="{AC7D79D5-4CE2-47B6-836E-C505384A5CE4}"/>
              </a:ext>
            </a:extLst>
          </p:cNvPr>
          <p:cNvSpPr txBox="1"/>
          <p:nvPr/>
        </p:nvSpPr>
        <p:spPr>
          <a:xfrm>
            <a:off x="0" y="712101"/>
            <a:ext cx="82169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model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 Ordinary Differential Equations (ODEs) multiscale framework describing the cells in the bone ecosystem and the signals that mediate bone homeostasis. The framework is designed to allow for the exploration of novel hypotheses regarding macrophage polarization in the bone.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Whave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used a flexible ODE framework to systematically explore novel hypothesis of bone macrophage polarization to uncover new biological hypothesis.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Many novel cancer treatments are beginning to take macrophages into consideration but their role and polarization in the bone ecosystem remains unknown yet. Our work allows us to understand how cancers take advantage of this polarization, how treatments impact it and how to better apply treatments to allow for macrophages to hinder tumor progression.</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team is made of modelers, experimentalists and oncologists. In this stage the users are bone biologists and, as model-generated hypothesis are tested. Oncologists delivering treatments to patients with primary and metastatic bone cancers.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3BA28A2-4BE0-8C41-9F1F-545FCA6CFD90}"/>
              </a:ext>
            </a:extLst>
          </p:cNvPr>
          <p:cNvPicPr>
            <a:picLocks noChangeAspect="1"/>
          </p:cNvPicPr>
          <p:nvPr/>
        </p:nvPicPr>
        <p:blipFill>
          <a:blip r:embed="rId6"/>
          <a:stretch>
            <a:fillRect/>
          </a:stretch>
        </p:blipFill>
        <p:spPr>
          <a:xfrm>
            <a:off x="7983796" y="3246777"/>
            <a:ext cx="4096178" cy="1279596"/>
          </a:xfrm>
          <a:prstGeom prst="rect">
            <a:avLst/>
          </a:prstGeom>
        </p:spPr>
      </p:pic>
    </p:spTree>
    <p:extLst>
      <p:ext uri="{BB962C8B-B14F-4D97-AF65-F5344CB8AC3E}">
        <p14:creationId xmlns:p14="http://schemas.microsoft.com/office/powerpoint/2010/main" val="3928656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7D79D5-4CE2-47B6-836E-C505384A5CE4}"/>
              </a:ext>
            </a:extLst>
          </p:cNvPr>
          <p:cNvSpPr txBox="1"/>
          <p:nvPr/>
        </p:nvSpPr>
        <p:spPr>
          <a:xfrm>
            <a:off x="191244" y="781699"/>
            <a:ext cx="8776752" cy="5452775"/>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To link atomistic molecular models of cardiac contractile proteins to sarcomere scale stochastic models of dynamic calcium dependent cross-bridge cycling, tension development and energetics.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Innovation</a:t>
            </a:r>
          </a:p>
          <a:p>
            <a:pPr marL="342900" marR="0" lvl="0" indent="-34290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New coarse-graining </a:t>
            </a: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approaches using Brownian and Langevin dynamics are used to bridge scales to elucidate molecular mechanisms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cardiac contractile </a:t>
            </a: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function.</a:t>
            </a:r>
          </a:p>
          <a:p>
            <a:pPr marL="342900" marR="0" lvl="0" indent="-34290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The model represents the structural arrangement of tropomyosin molecules as a flexible chain and accounts for the spatial interactions among nearest-neighbor regulatory units, which are thought to arise from the structural coupling of adjacent tropomyosin molecules along the thin filament.</a:t>
            </a:r>
          </a:p>
          <a:p>
            <a:pPr marL="342900" marR="0" lvl="0" indent="-34290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The activation of thin filament regulatory units is described by a set of coupled stochastic ordinary differential equations.</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Future Work</a:t>
            </a:r>
          </a:p>
          <a:p>
            <a:pPr marL="342900" marR="0" lvl="0" indent="-34290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This approach opens the way for us to make the first multi-scale models of the heart that integrate from molecular to organ system scales. They will be used to address mechanisms of hypertrophic and dilated cardiomyopathies and therapeutic mechanisms of new heart failure therapies.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6096009" y="6201742"/>
            <a:ext cx="1219201" cy="658024"/>
          </a:xfrm>
          <a:prstGeom prst="rect">
            <a:avLst/>
          </a:prstGeom>
        </p:spPr>
      </p:pic>
      <p:pic>
        <p:nvPicPr>
          <p:cNvPr id="20" name="Picture 19">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7315210" y="6201742"/>
            <a:ext cx="1219201" cy="658024"/>
          </a:xfrm>
          <a:prstGeom prst="rect">
            <a:avLst/>
          </a:prstGeom>
        </p:spPr>
      </p:pic>
      <p:pic>
        <p:nvPicPr>
          <p:cNvPr id="21" name="Picture 20">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8534408" y="6206422"/>
            <a:ext cx="1219201" cy="658024"/>
          </a:xfrm>
          <a:prstGeom prst="rect">
            <a:avLst/>
          </a:prstGeom>
        </p:spPr>
      </p:pic>
      <p:pic>
        <p:nvPicPr>
          <p:cNvPr id="22" name="Picture 21">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9753608" y="6204956"/>
            <a:ext cx="1219201" cy="658024"/>
          </a:xfrm>
          <a:prstGeom prst="rect">
            <a:avLst/>
          </a:prstGeom>
        </p:spPr>
      </p:pic>
      <p:pic>
        <p:nvPicPr>
          <p:cNvPr id="25" name="Picture 24">
            <a:extLst>
              <a:ext uri="{FF2B5EF4-FFF2-40B4-BE49-F238E27FC236}">
                <a16:creationId xmlns:a16="http://schemas.microsoft.com/office/drawing/2014/main" id="{EE1AD5D9-D40A-4973-91F9-9E8DDA7DE05F}"/>
              </a:ext>
            </a:extLst>
          </p:cNvPr>
          <p:cNvPicPr>
            <a:picLocks noChangeAspect="1"/>
          </p:cNvPicPr>
          <p:nvPr/>
        </p:nvPicPr>
        <p:blipFill rotWithShape="1">
          <a:blip r:embed="rId3"/>
          <a:srcRect l="42469" t="8439" r="46828" b="83660"/>
          <a:stretch/>
        </p:blipFill>
        <p:spPr>
          <a:xfrm>
            <a:off x="0" y="6199975"/>
            <a:ext cx="1219201" cy="658024"/>
          </a:xfrm>
          <a:prstGeom prst="rect">
            <a:avLst/>
          </a:prstGeom>
        </p:spPr>
      </p:pic>
      <p:pic>
        <p:nvPicPr>
          <p:cNvPr id="26" name="Picture 25">
            <a:extLst>
              <a:ext uri="{FF2B5EF4-FFF2-40B4-BE49-F238E27FC236}">
                <a16:creationId xmlns:a16="http://schemas.microsoft.com/office/drawing/2014/main" id="{78823FB5-D3C0-4506-91E8-8CC5C8B880D1}"/>
              </a:ext>
            </a:extLst>
          </p:cNvPr>
          <p:cNvPicPr>
            <a:picLocks noChangeAspect="1"/>
          </p:cNvPicPr>
          <p:nvPr/>
        </p:nvPicPr>
        <p:blipFill rotWithShape="1">
          <a:blip r:embed="rId3"/>
          <a:srcRect l="42469" t="8439" r="46828" b="83660"/>
          <a:stretch/>
        </p:blipFill>
        <p:spPr>
          <a:xfrm>
            <a:off x="1219201" y="6199978"/>
            <a:ext cx="1219201" cy="658024"/>
          </a:xfrm>
          <a:prstGeom prst="rect">
            <a:avLst/>
          </a:prstGeom>
        </p:spPr>
      </p:pic>
      <p:pic>
        <p:nvPicPr>
          <p:cNvPr id="27" name="Picture 26">
            <a:extLst>
              <a:ext uri="{FF2B5EF4-FFF2-40B4-BE49-F238E27FC236}">
                <a16:creationId xmlns:a16="http://schemas.microsoft.com/office/drawing/2014/main" id="{B5F455D8-BD91-41CB-BD52-58DEC78E9E2C}"/>
              </a:ext>
            </a:extLst>
          </p:cNvPr>
          <p:cNvPicPr>
            <a:picLocks noChangeAspect="1"/>
          </p:cNvPicPr>
          <p:nvPr/>
        </p:nvPicPr>
        <p:blipFill rotWithShape="1">
          <a:blip r:embed="rId3"/>
          <a:srcRect l="42469" t="8439" r="46828" b="83660"/>
          <a:stretch/>
        </p:blipFill>
        <p:spPr>
          <a:xfrm>
            <a:off x="2438402" y="6199977"/>
            <a:ext cx="1219201" cy="658024"/>
          </a:xfrm>
          <a:prstGeom prst="rect">
            <a:avLst/>
          </a:prstGeom>
        </p:spPr>
      </p:pic>
      <p:pic>
        <p:nvPicPr>
          <p:cNvPr id="28" name="Picture 27">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3657603" y="6211265"/>
            <a:ext cx="1219201" cy="658024"/>
          </a:xfrm>
          <a:prstGeom prst="rect">
            <a:avLst/>
          </a:prstGeom>
        </p:spPr>
      </p:pic>
      <p:pic>
        <p:nvPicPr>
          <p:cNvPr id="29" name="Picture 28">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4876804" y="6206422"/>
            <a:ext cx="1219201" cy="658024"/>
          </a:xfrm>
          <a:prstGeom prst="rect">
            <a:avLst/>
          </a:prstGeom>
        </p:spPr>
      </p:pic>
      <p:pic>
        <p:nvPicPr>
          <p:cNvPr id="30" name="Picture 29">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10972806" y="6214115"/>
            <a:ext cx="1219201" cy="658024"/>
          </a:xfrm>
          <a:prstGeom prst="rect">
            <a:avLst/>
          </a:prstGeom>
        </p:spPr>
      </p:pic>
      <p:sp>
        <p:nvSpPr>
          <p:cNvPr id="23" name="TextBox 22">
            <a:extLst>
              <a:ext uri="{FF2B5EF4-FFF2-40B4-BE49-F238E27FC236}">
                <a16:creationId xmlns:a16="http://schemas.microsoft.com/office/drawing/2014/main" id="{EB9B81F7-3220-4822-93BA-9AB368C34FBD}"/>
              </a:ext>
            </a:extLst>
          </p:cNvPr>
          <p:cNvSpPr txBox="1"/>
          <p:nvPr/>
        </p:nvSpPr>
        <p:spPr>
          <a:xfrm>
            <a:off x="220994" y="6177700"/>
            <a:ext cx="815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Investigators: Yasser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Aboelkassem</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and Andrew McCulloch (UC San Diego) PIs: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Bassingthwaighte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(U. Washington), Clancy (UC Davis), Holmes (UVA) </a:t>
            </a:r>
          </a:p>
        </p:txBody>
      </p:sp>
      <p:grpSp>
        <p:nvGrpSpPr>
          <p:cNvPr id="2" name="Group 1">
            <a:extLst>
              <a:ext uri="{FF2B5EF4-FFF2-40B4-BE49-F238E27FC236}">
                <a16:creationId xmlns:a16="http://schemas.microsoft.com/office/drawing/2014/main" id="{C185E5FA-09D5-3645-9819-4422E1047F7F}"/>
              </a:ext>
            </a:extLst>
          </p:cNvPr>
          <p:cNvGrpSpPr/>
          <p:nvPr/>
        </p:nvGrpSpPr>
        <p:grpSpPr>
          <a:xfrm>
            <a:off x="1" y="-17580"/>
            <a:ext cx="12332315" cy="775337"/>
            <a:chOff x="1" y="-17580"/>
            <a:chExt cx="12332315" cy="621140"/>
          </a:xfrm>
        </p:grpSpPr>
        <p:pic>
          <p:nvPicPr>
            <p:cNvPr id="16" name="Picture 15">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7335363" y="-4847"/>
              <a:ext cx="1358010" cy="603560"/>
            </a:xfrm>
            <a:prstGeom prst="rect">
              <a:avLst/>
            </a:prstGeom>
          </p:spPr>
        </p:pic>
        <p:pic>
          <p:nvPicPr>
            <p:cNvPr id="15" name="Picture 14">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6116162" y="0"/>
              <a:ext cx="1358010" cy="603560"/>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3"/>
            <a:srcRect l="42469" t="8439" r="46828" b="83660"/>
            <a:stretch/>
          </p:blipFill>
          <p:spPr>
            <a:xfrm>
              <a:off x="1" y="-4"/>
              <a:ext cx="1380462" cy="603560"/>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3"/>
            <a:srcRect l="42469" t="8439" r="46828" b="83660"/>
            <a:stretch/>
          </p:blipFill>
          <p:spPr>
            <a:xfrm>
              <a:off x="1239358" y="-1"/>
              <a:ext cx="1358010" cy="603560"/>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3"/>
            <a:srcRect l="42469" t="8439" r="46828" b="83660"/>
            <a:stretch/>
          </p:blipFill>
          <p:spPr>
            <a:xfrm>
              <a:off x="2458559" y="-2"/>
              <a:ext cx="1358010" cy="603560"/>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3677760" y="-3"/>
              <a:ext cx="1358010" cy="603560"/>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4896961" y="-4846"/>
              <a:ext cx="1358010" cy="603560"/>
            </a:xfrm>
            <a:prstGeom prst="rect">
              <a:avLst/>
            </a:prstGeom>
          </p:spPr>
        </p:pic>
        <p:pic>
          <p:nvPicPr>
            <p:cNvPr id="31" name="Picture 30">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8554564" y="-6313"/>
              <a:ext cx="1358010" cy="603560"/>
            </a:xfrm>
            <a:prstGeom prst="rect">
              <a:avLst/>
            </a:prstGeom>
          </p:spPr>
        </p:pic>
        <p:pic>
          <p:nvPicPr>
            <p:cNvPr id="32" name="Picture 31">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9773765" y="-10603"/>
              <a:ext cx="1358010" cy="603560"/>
            </a:xfrm>
            <a:prstGeom prst="rect">
              <a:avLst/>
            </a:prstGeom>
          </p:spPr>
        </p:pic>
        <p:pic>
          <p:nvPicPr>
            <p:cNvPr id="33" name="Picture 32">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10959634" y="-17580"/>
              <a:ext cx="1372682" cy="603560"/>
            </a:xfrm>
            <a:prstGeom prst="rect">
              <a:avLst/>
            </a:prstGeom>
          </p:spPr>
        </p:pic>
      </p:grpSp>
      <p:sp>
        <p:nvSpPr>
          <p:cNvPr id="35" name="Rectangle 34"/>
          <p:cNvSpPr/>
          <p:nvPr/>
        </p:nvSpPr>
        <p:spPr>
          <a:xfrm>
            <a:off x="9194541" y="4478192"/>
            <a:ext cx="2754447" cy="17235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Aboelkassem et al. 2019: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A New Cardiac Myofilament Model Based on Brownian-Langevin Dynamics.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panose="020F0502020204030204"/>
                <a:ea typeface="+mn-ea"/>
                <a:cs typeface="+mn-cs"/>
              </a:rPr>
              <a:t>Pending submission to Biophysical Journal</a:t>
            </a:r>
            <a:r>
              <a:rPr kumimoji="0" lang="en-US" sz="1600" b="0" i="1"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 </a:t>
            </a:r>
          </a:p>
        </p:txBody>
      </p:sp>
      <p:sp>
        <p:nvSpPr>
          <p:cNvPr id="36" name="Rectangle 35"/>
          <p:cNvSpPr/>
          <p:nvPr/>
        </p:nvSpPr>
        <p:spPr>
          <a:xfrm>
            <a:off x="147263" y="25755"/>
            <a:ext cx="1180172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200" b="1" i="0" u="none" strike="noStrike" kern="1200" cap="none" spc="0" normalizeH="0" baseline="0" noProof="0" dirty="0">
                <a:ln>
                  <a:noFill/>
                </a:ln>
                <a:solidFill>
                  <a:prstClr val="black"/>
                </a:solidFill>
                <a:effectLst/>
                <a:uLnTx/>
                <a:uFillTx/>
                <a:latin typeface="Calibri" panose="020F0502020204030204"/>
                <a:ea typeface="+mn-ea"/>
                <a:cs typeface="+mn-cs"/>
              </a:rPr>
              <a:t>Multi-Scale Modeling of Cardiac Muscle </a:t>
            </a:r>
            <a:r>
              <a:rPr kumimoji="0" lang="en-CA"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U01 HL122199, U01 HL126273, U01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HL133360</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Yasser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Aboelkassem</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and Andrew McCulloch, UC San Diego</a:t>
            </a:r>
          </a:p>
        </p:txBody>
      </p:sp>
      <p:pic>
        <p:nvPicPr>
          <p:cNvPr id="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0640" y="820958"/>
            <a:ext cx="3216554" cy="357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614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17057C9-31BD-4A4E-B06C-767955DF3C53}"/>
              </a:ext>
            </a:extLst>
          </p:cNvPr>
          <p:cNvPicPr>
            <a:picLocks noChangeAspect="1"/>
          </p:cNvPicPr>
          <p:nvPr/>
        </p:nvPicPr>
        <p:blipFill rotWithShape="1">
          <a:blip r:embed="rId7"/>
          <a:srcRect l="42469" t="8439" r="46828" b="83660"/>
          <a:stretch/>
        </p:blipFill>
        <p:spPr>
          <a:xfrm>
            <a:off x="8551474" y="0"/>
            <a:ext cx="1219201" cy="541867"/>
          </a:xfrm>
          <a:prstGeom prst="rect">
            <a:avLst/>
          </a:prstGeom>
        </p:spPr>
      </p:pic>
      <p:pic>
        <p:nvPicPr>
          <p:cNvPr id="16" name="Picture 15">
            <a:extLst>
              <a:ext uri="{FF2B5EF4-FFF2-40B4-BE49-F238E27FC236}">
                <a16:creationId xmlns:a16="http://schemas.microsoft.com/office/drawing/2014/main" id="{A2BBE6EA-0F6D-492F-8698-3E88E1C41709}"/>
              </a:ext>
            </a:extLst>
          </p:cNvPr>
          <p:cNvPicPr>
            <a:picLocks noChangeAspect="1"/>
          </p:cNvPicPr>
          <p:nvPr/>
        </p:nvPicPr>
        <p:blipFill rotWithShape="1">
          <a:blip r:embed="rId7"/>
          <a:srcRect l="42469" t="8439" r="46828" b="83660"/>
          <a:stretch/>
        </p:blipFill>
        <p:spPr>
          <a:xfrm>
            <a:off x="7333818" y="0"/>
            <a:ext cx="1219201" cy="541867"/>
          </a:xfrm>
          <a:prstGeom prst="rect">
            <a:avLst/>
          </a:prstGeom>
        </p:spPr>
      </p:pic>
      <p:pic>
        <p:nvPicPr>
          <p:cNvPr id="13" name="Picture 12">
            <a:extLst>
              <a:ext uri="{FF2B5EF4-FFF2-40B4-BE49-F238E27FC236}">
                <a16:creationId xmlns:a16="http://schemas.microsoft.com/office/drawing/2014/main" id="{40FA9BC5-6E43-4396-9000-738CCDCCFEF0}"/>
              </a:ext>
            </a:extLst>
          </p:cNvPr>
          <p:cNvPicPr>
            <a:picLocks noChangeAspect="1"/>
          </p:cNvPicPr>
          <p:nvPr/>
        </p:nvPicPr>
        <p:blipFill rotWithShape="1">
          <a:blip r:embed="rId7"/>
          <a:srcRect l="42469" t="8439" r="46828" b="83660"/>
          <a:stretch/>
        </p:blipFill>
        <p:spPr>
          <a:xfrm>
            <a:off x="6114617" y="-7536"/>
            <a:ext cx="1219201" cy="541867"/>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7"/>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7"/>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7"/>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7"/>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7"/>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1" y="123947"/>
            <a:ext cx="97706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MULTISCALE MODELING OF BLOOD FLOW AND PLATELET MEDIATED THROMBOSIS</a:t>
            </a:r>
          </a:p>
        </p:txBody>
      </p:sp>
      <p:sp>
        <p:nvSpPr>
          <p:cNvPr id="9" name="TextBox 8">
            <a:extLst>
              <a:ext uri="{FF2B5EF4-FFF2-40B4-BE49-F238E27FC236}">
                <a16:creationId xmlns:a16="http://schemas.microsoft.com/office/drawing/2014/main" id="{AC7D79D5-4CE2-47B6-836E-C505384A5CE4}"/>
              </a:ext>
            </a:extLst>
          </p:cNvPr>
          <p:cNvSpPr txBox="1"/>
          <p:nvPr/>
        </p:nvSpPr>
        <p:spPr>
          <a:xfrm>
            <a:off x="-1" y="541863"/>
            <a:ext cx="9509593" cy="1977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black"/>
                </a:solidFill>
                <a:effectLst/>
                <a:uLnTx/>
                <a:uFillTx/>
                <a:latin typeface="Calibri" panose="020F0502020204030204"/>
                <a:ea typeface="+mn-ea"/>
                <a:cs typeface="+mn-cs"/>
              </a:rPr>
              <a:t>The model: </a:t>
            </a:r>
            <a:r>
              <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rPr>
              <a:t>We developed a multiscale model for simulating platelet activation, aggregation, and adhesion in viscous blood flow. This model incorporates </a:t>
            </a:r>
            <a:r>
              <a:rPr kumimoji="0" lang="en-US" sz="1750" b="1" i="0" u="none" strike="noStrike" kern="1200" cap="none" spc="0" normalizeH="0" baseline="0" noProof="0" dirty="0">
                <a:ln>
                  <a:noFill/>
                </a:ln>
                <a:solidFill>
                  <a:prstClr val="black"/>
                </a:solidFill>
                <a:effectLst/>
                <a:uLnTx/>
                <a:uFillTx/>
                <a:latin typeface="Calibri" panose="020F0502020204030204"/>
                <a:ea typeface="+mn-ea"/>
                <a:cs typeface="+mn-cs"/>
              </a:rPr>
              <a:t>Dissipative Particle Dynamics (DPD)</a:t>
            </a:r>
            <a:r>
              <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rPr>
              <a:t> of viscous flow that interfaces with </a:t>
            </a:r>
            <a:r>
              <a:rPr kumimoji="0" lang="en-US" sz="1750" b="1" i="0" u="none" strike="noStrike" kern="1200" cap="none" spc="0" normalizeH="0" baseline="0" noProof="0" dirty="0">
                <a:ln>
                  <a:noFill/>
                </a:ln>
                <a:solidFill>
                  <a:prstClr val="black"/>
                </a:solidFill>
                <a:effectLst/>
                <a:uLnTx/>
                <a:uFillTx/>
                <a:latin typeface="Calibri" panose="020F0502020204030204"/>
                <a:ea typeface="+mn-ea"/>
                <a:cs typeface="+mn-cs"/>
              </a:rPr>
              <a:t>Coarse Grained Molecular Dynamics (CGMD)</a:t>
            </a:r>
            <a:r>
              <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rPr>
              <a:t> of mechanobiology-based platelets to simulate their activation via mechanotransduction pathways, and their aggregation and adhesion to platelets or coagulation proteins deposited onto a blood vessel wall.</a:t>
            </a:r>
            <a:br>
              <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750" b="1" i="0" u="none" strike="noStrike" kern="1200" cap="none" spc="0" normalizeH="0" baseline="0" noProof="0" dirty="0">
                <a:ln>
                  <a:noFill/>
                </a:ln>
                <a:solidFill>
                  <a:prstClr val="black"/>
                </a:solidFill>
                <a:effectLst/>
                <a:uLnTx/>
                <a:uFillTx/>
                <a:latin typeface="Calibri" panose="020F0502020204030204"/>
                <a:ea typeface="+mn-ea"/>
                <a:cs typeface="+mn-cs"/>
              </a:rPr>
              <a:t>Machine Learning</a:t>
            </a:r>
            <a:r>
              <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rPr>
              <a:t> methods validate model predictions with in vitro results and</a:t>
            </a:r>
            <a:br>
              <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rPr>
              <a:t>adapt temporal scales to diverse spatial scales for more efficient simulations.</a:t>
            </a:r>
          </a:p>
        </p:txBody>
      </p:sp>
      <p:grpSp>
        <p:nvGrpSpPr>
          <p:cNvPr id="20" name="Group 19">
            <a:extLst>
              <a:ext uri="{FF2B5EF4-FFF2-40B4-BE49-F238E27FC236}">
                <a16:creationId xmlns:a16="http://schemas.microsoft.com/office/drawing/2014/main" id="{5A629DC2-A743-4275-83F8-38A6957B091E}"/>
              </a:ext>
            </a:extLst>
          </p:cNvPr>
          <p:cNvGrpSpPr/>
          <p:nvPr/>
        </p:nvGrpSpPr>
        <p:grpSpPr>
          <a:xfrm>
            <a:off x="9399723" y="0"/>
            <a:ext cx="2772120" cy="1668379"/>
            <a:chOff x="9525865" y="5496751"/>
            <a:chExt cx="2666135" cy="1401927"/>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8"/>
            <a:srcRect l="33280" t="70782" r="40981" b="6720"/>
            <a:stretch/>
          </p:blipFill>
          <p:spPr>
            <a:xfrm>
              <a:off x="9528456" y="5496948"/>
              <a:ext cx="2663544" cy="1401730"/>
            </a:xfrm>
            <a:prstGeom prst="rect">
              <a:avLst/>
            </a:prstGeom>
          </p:spPr>
        </p:pic>
        <p:pic>
          <p:nvPicPr>
            <p:cNvPr id="3" name="Picture 2">
              <a:extLst>
                <a:ext uri="{FF2B5EF4-FFF2-40B4-BE49-F238E27FC236}">
                  <a16:creationId xmlns:a16="http://schemas.microsoft.com/office/drawing/2014/main" id="{8F5752E7-CA15-4494-AF49-D20EC27D94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8456" y="5496753"/>
              <a:ext cx="914400" cy="1070043"/>
            </a:xfrm>
            <a:prstGeom prst="rect">
              <a:avLst/>
            </a:prstGeom>
          </p:spPr>
        </p:pic>
        <p:pic>
          <p:nvPicPr>
            <p:cNvPr id="19" name="Picture 18">
              <a:extLst>
                <a:ext uri="{FF2B5EF4-FFF2-40B4-BE49-F238E27FC236}">
                  <a16:creationId xmlns:a16="http://schemas.microsoft.com/office/drawing/2014/main" id="{82A9D228-34D5-433F-A62A-E3527359E437}"/>
                </a:ext>
              </a:extLst>
            </p:cNvPr>
            <p:cNvPicPr>
              <a:picLocks noChangeAspect="1"/>
            </p:cNvPicPr>
            <p:nvPr/>
          </p:nvPicPr>
          <p:blipFill rotWithShape="1">
            <a:blip r:embed="rId10">
              <a:extLst>
                <a:ext uri="{28A0092B-C50C-407E-A947-70E740481C1C}">
                  <a14:useLocalDpi xmlns:a14="http://schemas.microsoft.com/office/drawing/2010/main" val="0"/>
                </a:ext>
              </a:extLst>
            </a:blip>
            <a:srcRect t="5507"/>
            <a:stretch/>
          </p:blipFill>
          <p:spPr>
            <a:xfrm>
              <a:off x="10442856" y="5496752"/>
              <a:ext cx="914400" cy="1070043"/>
            </a:xfrm>
            <a:prstGeom prst="rect">
              <a:avLst/>
            </a:prstGeom>
          </p:spPr>
        </p:pic>
        <p:pic>
          <p:nvPicPr>
            <p:cNvPr id="21" name="Picture 20">
              <a:extLst>
                <a:ext uri="{FF2B5EF4-FFF2-40B4-BE49-F238E27FC236}">
                  <a16:creationId xmlns:a16="http://schemas.microsoft.com/office/drawing/2014/main" id="{9C4975B2-4D3D-4D7D-9DB2-C3180529BA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57256" y="5496751"/>
              <a:ext cx="765031" cy="1069848"/>
            </a:xfrm>
            <a:prstGeom prst="rect">
              <a:avLst/>
            </a:prstGeom>
          </p:spPr>
        </p:pic>
        <p:sp>
          <p:nvSpPr>
            <p:cNvPr id="22" name="TextBox 21">
              <a:extLst>
                <a:ext uri="{FF2B5EF4-FFF2-40B4-BE49-F238E27FC236}">
                  <a16:creationId xmlns:a16="http://schemas.microsoft.com/office/drawing/2014/main" id="{EA1F21D3-BA51-434D-852A-D3705BE5D986}"/>
                </a:ext>
              </a:extLst>
            </p:cNvPr>
            <p:cNvSpPr txBox="1"/>
            <p:nvPr/>
          </p:nvSpPr>
          <p:spPr>
            <a:xfrm>
              <a:off x="9531047" y="6297317"/>
              <a:ext cx="911809" cy="387798"/>
            </a:xfrm>
            <a:prstGeom prst="rect">
              <a:avLst/>
            </a:prstGeom>
            <a:solidFill>
              <a:schemeClr val="bg1"/>
            </a:solidFill>
          </p:spPr>
          <p:txBody>
            <a:bodyPr wrap="square" lIns="9144" tIns="9144" rIns="9144"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Danny Bluestein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Stony Brook University</a:t>
              </a:r>
            </a:p>
          </p:txBody>
        </p:sp>
        <p:sp>
          <p:nvSpPr>
            <p:cNvPr id="23" name="TextBox 22">
              <a:extLst>
                <a:ext uri="{FF2B5EF4-FFF2-40B4-BE49-F238E27FC236}">
                  <a16:creationId xmlns:a16="http://schemas.microsoft.com/office/drawing/2014/main" id="{378E26DE-A856-4C59-BF24-2AFE372EB472}"/>
                </a:ext>
              </a:extLst>
            </p:cNvPr>
            <p:cNvSpPr txBox="1"/>
            <p:nvPr/>
          </p:nvSpPr>
          <p:spPr>
            <a:xfrm>
              <a:off x="10444151" y="6297317"/>
              <a:ext cx="911809" cy="387798"/>
            </a:xfrm>
            <a:prstGeom prst="rect">
              <a:avLst/>
            </a:prstGeom>
            <a:solidFill>
              <a:schemeClr val="bg1"/>
            </a:solidFill>
          </p:spPr>
          <p:txBody>
            <a:bodyPr wrap="square" lIns="9144" tIns="9144" rIns="9144"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prstClr val="black"/>
                  </a:solidFill>
                  <a:effectLst/>
                  <a:uLnTx/>
                  <a:uFillTx/>
                  <a:latin typeface="Calibri" panose="020F0502020204030204"/>
                  <a:ea typeface="+mn-ea"/>
                  <a:cs typeface="+mn-cs"/>
                </a:rPr>
                <a:t>Yuefan</a:t>
              </a: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 Deng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Stony Brook University</a:t>
              </a:r>
            </a:p>
          </p:txBody>
        </p:sp>
        <p:sp>
          <p:nvSpPr>
            <p:cNvPr id="24" name="TextBox 23">
              <a:extLst>
                <a:ext uri="{FF2B5EF4-FFF2-40B4-BE49-F238E27FC236}">
                  <a16:creationId xmlns:a16="http://schemas.microsoft.com/office/drawing/2014/main" id="{25FF8B0F-2D55-4520-A32E-748C2342A5A8}"/>
                </a:ext>
              </a:extLst>
            </p:cNvPr>
            <p:cNvSpPr txBox="1"/>
            <p:nvPr/>
          </p:nvSpPr>
          <p:spPr>
            <a:xfrm>
              <a:off x="11354665" y="6297121"/>
              <a:ext cx="834744" cy="387798"/>
            </a:xfrm>
            <a:prstGeom prst="rect">
              <a:avLst/>
            </a:prstGeom>
            <a:solidFill>
              <a:schemeClr val="bg1"/>
            </a:solidFill>
          </p:spPr>
          <p:txBody>
            <a:bodyPr wrap="square" lIns="9144" tIns="9144" rIns="9144"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Marvin J. Slepian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University of Arizona</a:t>
              </a:r>
            </a:p>
          </p:txBody>
        </p:sp>
        <p:sp>
          <p:nvSpPr>
            <p:cNvPr id="25" name="TextBox 24">
              <a:extLst>
                <a:ext uri="{FF2B5EF4-FFF2-40B4-BE49-F238E27FC236}">
                  <a16:creationId xmlns:a16="http://schemas.microsoft.com/office/drawing/2014/main" id="{F301FFEA-C9C4-45ED-BA6D-4C5F1F96FC7A}"/>
                </a:ext>
              </a:extLst>
            </p:cNvPr>
            <p:cNvSpPr txBox="1"/>
            <p:nvPr/>
          </p:nvSpPr>
          <p:spPr>
            <a:xfrm>
              <a:off x="9525865" y="6704476"/>
              <a:ext cx="2663544" cy="141577"/>
            </a:xfrm>
            <a:prstGeom prst="rect">
              <a:avLst/>
            </a:prstGeom>
            <a:solidFill>
              <a:schemeClr val="bg1"/>
            </a:solidFill>
          </p:spPr>
          <p:txBody>
            <a:bodyPr wrap="square" lIns="9144" tIns="9144" rIns="9144"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Funding Support: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NHLBI 5 U01 HL131052</a:t>
              </a:r>
            </a:p>
          </p:txBody>
        </p:sp>
      </p:grpSp>
      <p:pic>
        <p:nvPicPr>
          <p:cNvPr id="10" name="Picture 9">
            <a:extLst>
              <a:ext uri="{FF2B5EF4-FFF2-40B4-BE49-F238E27FC236}">
                <a16:creationId xmlns:a16="http://schemas.microsoft.com/office/drawing/2014/main" id="{A5CB4B05-8ADE-4E14-A29C-F546F1B528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85681" y="1678436"/>
            <a:ext cx="4683568" cy="2676286"/>
          </a:xfrm>
          <a:prstGeom prst="rect">
            <a:avLst/>
          </a:prstGeom>
        </p:spPr>
      </p:pic>
      <p:pic>
        <p:nvPicPr>
          <p:cNvPr id="29" name="platelet_activation.traj1.no_axis">
            <a:hlinkClick r:id="" action="ppaction://media"/>
            <a:extLst>
              <a:ext uri="{FF2B5EF4-FFF2-40B4-BE49-F238E27FC236}">
                <a16:creationId xmlns:a16="http://schemas.microsoft.com/office/drawing/2014/main" id="{94BA587D-53AC-4066-92BF-68E626F3AB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1612" r="17243"/>
          <a:stretch/>
        </p:blipFill>
        <p:spPr>
          <a:xfrm>
            <a:off x="11213023" y="2010318"/>
            <a:ext cx="889106" cy="647695"/>
          </a:xfrm>
          <a:prstGeom prst="rect">
            <a:avLst/>
          </a:prstGeom>
        </p:spPr>
      </p:pic>
      <p:pic>
        <p:nvPicPr>
          <p:cNvPr id="36" name="Picture 35">
            <a:extLst>
              <a:ext uri="{FF2B5EF4-FFF2-40B4-BE49-F238E27FC236}">
                <a16:creationId xmlns:a16="http://schemas.microsoft.com/office/drawing/2014/main" id="{3AC6F1F8-C1F2-4A7E-98E9-4A408E9CE0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85681" y="4364779"/>
            <a:ext cx="4683569" cy="2485275"/>
          </a:xfrm>
          <a:prstGeom prst="rect">
            <a:avLst/>
          </a:prstGeom>
        </p:spPr>
      </p:pic>
      <p:sp>
        <p:nvSpPr>
          <p:cNvPr id="37" name="TextBox 36">
            <a:extLst>
              <a:ext uri="{FF2B5EF4-FFF2-40B4-BE49-F238E27FC236}">
                <a16:creationId xmlns:a16="http://schemas.microsoft.com/office/drawing/2014/main" id="{C8C8C0B0-C3D3-4B9E-B64A-9D1C1C79659D}"/>
              </a:ext>
            </a:extLst>
          </p:cNvPr>
          <p:cNvSpPr txBox="1"/>
          <p:nvPr/>
        </p:nvSpPr>
        <p:spPr>
          <a:xfrm>
            <a:off x="2978" y="2381512"/>
            <a:ext cx="7464227"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Our approach is the first multiscale numerical method for simulating flow-mediated platelet activation, aggregation, and adhesion that includes receptors on the platelet membrane. Biophysical properties of a platelet are accurately described down to 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-length and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 scale, and the viscous flow is described at 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μm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-length and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 scale.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Although platelets are less deformable than red blood cells, this work demonstrates that a rigidity assumption typically used for platelet simulations is erroneous. A mechanobiology-based deformable model allows the development of precise predictive models.</a:t>
            </a:r>
          </a:p>
        </p:txBody>
      </p:sp>
      <p:pic>
        <p:nvPicPr>
          <p:cNvPr id="26" name="platelet.rot1">
            <a:hlinkClick r:id="" action="ppaction://media"/>
            <a:extLst>
              <a:ext uri="{FF2B5EF4-FFF2-40B4-BE49-F238E27FC236}">
                <a16:creationId xmlns:a16="http://schemas.microsoft.com/office/drawing/2014/main" id="{A73BF646-7038-4A5A-8F3E-22AB1B42523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l="14123" r="14943"/>
          <a:stretch/>
        </p:blipFill>
        <p:spPr>
          <a:xfrm>
            <a:off x="5162729" y="4898872"/>
            <a:ext cx="2286000" cy="1708727"/>
          </a:xfrm>
          <a:prstGeom prst="rect">
            <a:avLst/>
          </a:prstGeom>
        </p:spPr>
      </p:pic>
      <p:sp>
        <p:nvSpPr>
          <p:cNvPr id="27" name="TextBox 26">
            <a:extLst>
              <a:ext uri="{FF2B5EF4-FFF2-40B4-BE49-F238E27FC236}">
                <a16:creationId xmlns:a16="http://schemas.microsoft.com/office/drawing/2014/main" id="{3A3B227D-711E-4B06-B248-B768F2E8EDD2}"/>
              </a:ext>
            </a:extLst>
          </p:cNvPr>
          <p:cNvSpPr txBox="1"/>
          <p:nvPr/>
        </p:nvSpPr>
        <p:spPr>
          <a:xfrm>
            <a:off x="2978" y="4840220"/>
            <a:ext cx="5159751" cy="20313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primary stakeholders are clinical and numerical experts in the flow-mediated thrombosis field who will use the model to predict risk of thrombus formation in cardiovascular diseases and devices. This method can be adapted to model a variety of platelet-based diseases by considering mechanical events triggering biochemical responses.</a:t>
            </a:r>
            <a:endPar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D9399E7-0D12-415F-BDE3-AD228F582635}"/>
              </a:ext>
            </a:extLst>
          </p:cNvPr>
          <p:cNvSpPr/>
          <p:nvPr/>
        </p:nvSpPr>
        <p:spPr>
          <a:xfrm>
            <a:off x="5162729" y="6596390"/>
            <a:ext cx="2286000" cy="2616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Activated Platelet with 5 Filopods</a:t>
            </a:r>
          </a:p>
        </p:txBody>
      </p:sp>
    </p:spTree>
    <p:extLst>
      <p:ext uri="{BB962C8B-B14F-4D97-AF65-F5344CB8AC3E}">
        <p14:creationId xmlns:p14="http://schemas.microsoft.com/office/powerpoint/2010/main" val="14087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74" fill="hold"/>
                                        <p:tgtEl>
                                          <p:spTgt spid="29"/>
                                        </p:tgtEl>
                                      </p:cBhvr>
                                    </p:cmd>
                                  </p:childTnLst>
                                </p:cTn>
                              </p:par>
                              <p:par>
                                <p:cTn id="7" presetID="1" presetClass="mediacall" presetSubtype="0" fill="hold" nodeType="withEffect">
                                  <p:stCondLst>
                                    <p:cond delay="0"/>
                                  </p:stCondLst>
                                  <p:childTnLst>
                                    <p:cmd type="call" cmd="playFrom(0.0)">
                                      <p:cBhvr>
                                        <p:cTn id="8" dur="2562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29"/>
                                        </p:tgtEl>
                                      </p:cBhvr>
                                    </p:cmd>
                                  </p:childTnLst>
                                </p:cTn>
                              </p:par>
                            </p:childTnLst>
                          </p:cTn>
                        </p:par>
                      </p:childTnLst>
                    </p:cTn>
                  </p:par>
                </p:childTnLst>
              </p:cTn>
              <p:nextCondLst>
                <p:cond evt="onClick" delay="0">
                  <p:tgtEl>
                    <p:spTgt spid="29"/>
                  </p:tgtEl>
                </p:cond>
              </p:nextCondLst>
            </p:seq>
            <p:video>
              <p:cMediaNode vol="80000">
                <p:cTn id="14" repeatCount="indefinite" fill="hold" display="0">
                  <p:stCondLst>
                    <p:cond delay="indefinite"/>
                  </p:stCondLst>
                </p:cTn>
                <p:tgtEl>
                  <p:spTgt spid="29"/>
                </p:tgtEl>
              </p:cMediaNode>
            </p:video>
            <p:video>
              <p:cMediaNode vol="80000">
                <p:cTn id="15" repeatCount="indefinite" fill="hold" display="0">
                  <p:stCondLst>
                    <p:cond delay="indefinite"/>
                  </p:stCondLst>
                </p:cTn>
                <p:tgtEl>
                  <p:spTgt spid="2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20157" y="5991225"/>
            <a:ext cx="12171843" cy="866775"/>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4896961" y="0"/>
            <a:ext cx="1219201" cy="541867"/>
          </a:xfrm>
          <a:prstGeom prst="rect">
            <a:avLst/>
          </a:prstGeom>
        </p:spPr>
      </p:pic>
      <p:sp>
        <p:nvSpPr>
          <p:cNvPr id="8" name="TextBox 7">
            <a:extLst>
              <a:ext uri="{FF2B5EF4-FFF2-40B4-BE49-F238E27FC236}">
                <a16:creationId xmlns:a16="http://schemas.microsoft.com/office/drawing/2014/main" id="{E65498B5-74FA-4354-A9FA-523536215906}"/>
              </a:ext>
            </a:extLst>
          </p:cNvPr>
          <p:cNvSpPr txBox="1"/>
          <p:nvPr/>
        </p:nvSpPr>
        <p:spPr>
          <a:xfrm>
            <a:off x="194445" y="6036636"/>
            <a:ext cx="118232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Co-PIs: Kenneth Campbell and Jonathan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Wenk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(University of Kentucky)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Co-Is: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Lik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Chuan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Lee (Michigan State) and Christopher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Yengo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(Penn State)</a:t>
            </a:r>
          </a:p>
        </p:txBody>
      </p:sp>
      <p:sp>
        <p:nvSpPr>
          <p:cNvPr id="9" name="TextBox 8">
            <a:extLst>
              <a:ext uri="{FF2B5EF4-FFF2-40B4-BE49-F238E27FC236}">
                <a16:creationId xmlns:a16="http://schemas.microsoft.com/office/drawing/2014/main" id="{AC7D79D5-4CE2-47B6-836E-C505384A5CE4}"/>
              </a:ext>
            </a:extLst>
          </p:cNvPr>
          <p:cNvSpPr txBox="1"/>
          <p:nvPr/>
        </p:nvSpPr>
        <p:spPr>
          <a:xfrm>
            <a:off x="123825" y="712101"/>
            <a:ext cx="8497380"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develop and validate a multiscale computational model that can predict how hearts remodel over time in response to genetic or pharmaceutical modulation of myosin function. The modeling will be supported by experiments that measure structure and function at molecular to organ-level scales.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Innovation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mathematical representation of myosin-level function will include mechanisms that are directly related to genetic mutation and pharmaceutical therapy.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new growth and remodeling techniques will enable both ventricular structure and function to evolve over a large timescale.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Modular code structure will allow other researchers to enhance the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Significance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new modeling approach could allow more targeted patient-specific treatment plans by testing new small molecule pharmaceuticals in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silico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Cardiac researchers in the near-term and clinicians in the long-term.</a:t>
            </a:r>
          </a:p>
        </p:txBody>
      </p:sp>
      <p:pic>
        <p:nvPicPr>
          <p:cNvPr id="11" name="Picture 10">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6116162" y="0"/>
            <a:ext cx="1219201" cy="541867"/>
          </a:xfrm>
          <a:prstGeom prst="rect">
            <a:avLst/>
          </a:prstGeom>
        </p:spPr>
      </p:pic>
      <p:pic>
        <p:nvPicPr>
          <p:cNvPr id="13" name="Picture 12">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7335363" y="-6"/>
            <a:ext cx="1219201" cy="541867"/>
          </a:xfrm>
          <a:prstGeom prst="rect">
            <a:avLst/>
          </a:prstGeom>
        </p:spPr>
      </p:pic>
      <p:pic>
        <p:nvPicPr>
          <p:cNvPr id="15" name="Picture 14">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8554564" y="-3"/>
            <a:ext cx="1219201" cy="541867"/>
          </a:xfrm>
          <a:prstGeom prst="rect">
            <a:avLst/>
          </a:prstGeom>
        </p:spPr>
      </p:pic>
      <p:pic>
        <p:nvPicPr>
          <p:cNvPr id="16" name="Picture 15">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9773765" y="-4"/>
            <a:ext cx="1219201" cy="541867"/>
          </a:xfrm>
          <a:prstGeom prst="rect">
            <a:avLst/>
          </a:prstGeom>
        </p:spPr>
      </p:pic>
      <p:pic>
        <p:nvPicPr>
          <p:cNvPr id="18" name="Picture 17">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10992966" y="-5"/>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368734" y="66032"/>
            <a:ext cx="111741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Multiscale Modeling of Inherited Cardiomyopathies and Therapeutic Interventions – NIH U01 HL133359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679" y="712686"/>
            <a:ext cx="3524321" cy="2553856"/>
          </a:xfrm>
          <a:prstGeom prst="rect">
            <a:avLst/>
          </a:prstGeom>
        </p:spPr>
      </p:pic>
      <p:sp>
        <p:nvSpPr>
          <p:cNvPr id="3" name="TextBox 2"/>
          <p:cNvSpPr txBox="1"/>
          <p:nvPr/>
        </p:nvSpPr>
        <p:spPr>
          <a:xfrm>
            <a:off x="9657567" y="442168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8728337" y="3282059"/>
            <a:ext cx="34449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Flowchart of the multiscale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showing coupling of data.</a:t>
            </a:r>
          </a:p>
        </p:txBody>
      </p:sp>
      <p:pic>
        <p:nvPicPr>
          <p:cNvPr id="20" name="Picture 1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64164" y="4134083"/>
            <a:ext cx="873328" cy="1313874"/>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0120" y="4134083"/>
            <a:ext cx="977767" cy="1313874"/>
          </a:xfrm>
          <a:prstGeom prst="rect">
            <a:avLst/>
          </a:prstGeom>
        </p:spPr>
      </p:pic>
      <p:sp>
        <p:nvSpPr>
          <p:cNvPr id="22" name="TextBox 21"/>
          <p:cNvSpPr txBox="1"/>
          <p:nvPr/>
        </p:nvSpPr>
        <p:spPr>
          <a:xfrm>
            <a:off x="9087260" y="5390305"/>
            <a:ext cx="10679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Kenneth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Campbell</a:t>
            </a:r>
          </a:p>
        </p:txBody>
      </p:sp>
      <p:sp>
        <p:nvSpPr>
          <p:cNvPr id="23" name="TextBox 22"/>
          <p:cNvSpPr txBox="1"/>
          <p:nvPr/>
        </p:nvSpPr>
        <p:spPr>
          <a:xfrm>
            <a:off x="10635535" y="5390305"/>
            <a:ext cx="109465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Jonathan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Wenk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800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9260114" y="5315051"/>
            <a:ext cx="2931886" cy="1542949"/>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368734" y="66032"/>
            <a:ext cx="46743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Multiscale Modeling of Circadian Rhythms</a:t>
            </a:r>
          </a:p>
        </p:txBody>
      </p:sp>
      <p:pic>
        <p:nvPicPr>
          <p:cNvPr id="3" name="Picture 2">
            <a:extLst>
              <a:ext uri="{FF2B5EF4-FFF2-40B4-BE49-F238E27FC236}">
                <a16:creationId xmlns:a16="http://schemas.microsoft.com/office/drawing/2014/main" id="{EBB6F2F6-89E6-A44F-833B-B69FD266BD2E}"/>
              </a:ext>
            </a:extLst>
          </p:cNvPr>
          <p:cNvPicPr>
            <a:picLocks noChangeAspect="1"/>
          </p:cNvPicPr>
          <p:nvPr/>
        </p:nvPicPr>
        <p:blipFill>
          <a:blip r:link="rId5"/>
          <a:stretch>
            <a:fillRect/>
          </a:stretch>
        </p:blipFill>
        <p:spPr>
          <a:xfrm>
            <a:off x="1270000" y="1270000"/>
            <a:ext cx="63500" cy="76200"/>
          </a:xfrm>
          <a:prstGeom prst="rect">
            <a:avLst/>
          </a:prstGeom>
        </p:spPr>
      </p:pic>
      <p:pic>
        <p:nvPicPr>
          <p:cNvPr id="13" name="Picture 12" descr="timescales.pdf">
            <a:extLst>
              <a:ext uri="{FF2B5EF4-FFF2-40B4-BE49-F238E27FC236}">
                <a16:creationId xmlns:a16="http://schemas.microsoft.com/office/drawing/2014/main" id="{EAE3F91A-F88E-F341-8574-1E553C727C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4892" y="655697"/>
            <a:ext cx="6687554" cy="2474740"/>
          </a:xfrm>
          <a:prstGeom prst="rect">
            <a:avLst/>
          </a:prstGeom>
        </p:spPr>
      </p:pic>
      <p:sp>
        <p:nvSpPr>
          <p:cNvPr id="10" name="TextBox 9">
            <a:extLst>
              <a:ext uri="{FF2B5EF4-FFF2-40B4-BE49-F238E27FC236}">
                <a16:creationId xmlns:a16="http://schemas.microsoft.com/office/drawing/2014/main" id="{29E81928-5418-1244-908D-93D1A12D79F0}"/>
              </a:ext>
            </a:extLst>
          </p:cNvPr>
          <p:cNvSpPr txBox="1"/>
          <p:nvPr/>
        </p:nvSpPr>
        <p:spPr>
          <a:xfrm>
            <a:off x="186347" y="778238"/>
            <a:ext cx="452822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purpose of the model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to model and simulate a cell, especially metabolism, by bringing in more physics than was previously possible and to couple reactions on the millisecond time scale (enzyme kinetics) with the circadian clock that operates on the 24 hour time scale.</a:t>
            </a:r>
          </a:p>
        </p:txBody>
      </p:sp>
      <p:sp>
        <p:nvSpPr>
          <p:cNvPr id="9" name="TextBox 8">
            <a:extLst>
              <a:ext uri="{FF2B5EF4-FFF2-40B4-BE49-F238E27FC236}">
                <a16:creationId xmlns:a16="http://schemas.microsoft.com/office/drawing/2014/main" id="{AC7D79D5-4CE2-47B6-836E-C505384A5CE4}"/>
              </a:ext>
            </a:extLst>
          </p:cNvPr>
          <p:cNvSpPr txBox="1"/>
          <p:nvPr/>
        </p:nvSpPr>
        <p:spPr>
          <a:xfrm>
            <a:off x="186347" y="2990606"/>
            <a:ext cx="11696266"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inside?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new mathematical approach was developed that combines optimal processes in physics (maximum caliber) with reinforcement learning to infer all necessary rate parameters needed to model metabolism  rigorously. After inference of an optimal model, a population of diverse, sub-thermodynamically optimal models, with rate constants, can be easily generated. The circadian clock is modeled on the 24 hour time scale using ODEs, while metabolism can be solved tens of thousands of times during the circadian cycle using optimization methods.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40A937C-7DA8-2543-908C-DBFD619175D7}"/>
              </a:ext>
            </a:extLst>
          </p:cNvPr>
          <p:cNvSpPr txBox="1"/>
          <p:nvPr/>
        </p:nvSpPr>
        <p:spPr>
          <a:xfrm>
            <a:off x="9333500" y="5404991"/>
            <a:ext cx="293188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William Cannon, Pacific NW Nat. Lab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Jay Dunlap, Dartmouth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NIBIB, U01EB022546 </a:t>
            </a:r>
          </a:p>
        </p:txBody>
      </p:sp>
      <p:pic>
        <p:nvPicPr>
          <p:cNvPr id="16" name="Picture 15">
            <a:extLst>
              <a:ext uri="{FF2B5EF4-FFF2-40B4-BE49-F238E27FC236}">
                <a16:creationId xmlns:a16="http://schemas.microsoft.com/office/drawing/2014/main" id="{EE74FE96-7075-E74B-AD84-C10C33AB28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2349" y="4332158"/>
            <a:ext cx="1495270" cy="997883"/>
          </a:xfrm>
          <a:prstGeom prst="rect">
            <a:avLst/>
          </a:prstGeom>
        </p:spPr>
      </p:pic>
      <p:pic>
        <p:nvPicPr>
          <p:cNvPr id="18" name="Picture 17">
            <a:extLst>
              <a:ext uri="{FF2B5EF4-FFF2-40B4-BE49-F238E27FC236}">
                <a16:creationId xmlns:a16="http://schemas.microsoft.com/office/drawing/2014/main" id="{D0B12BCF-292C-5740-B642-97D7E9391A8F}"/>
              </a:ext>
            </a:extLst>
          </p:cNvPr>
          <p:cNvPicPr>
            <a:picLocks noChangeAspect="1"/>
          </p:cNvPicPr>
          <p:nvPr/>
        </p:nvPicPr>
        <p:blipFill>
          <a:blip r:embed="rId8"/>
          <a:stretch>
            <a:fillRect/>
          </a:stretch>
        </p:blipFill>
        <p:spPr>
          <a:xfrm>
            <a:off x="10852883" y="4332157"/>
            <a:ext cx="879348" cy="977835"/>
          </a:xfrm>
          <a:prstGeom prst="rect">
            <a:avLst/>
          </a:prstGeom>
        </p:spPr>
      </p:pic>
      <p:sp>
        <p:nvSpPr>
          <p:cNvPr id="19" name="TextBox 18">
            <a:extLst>
              <a:ext uri="{FF2B5EF4-FFF2-40B4-BE49-F238E27FC236}">
                <a16:creationId xmlns:a16="http://schemas.microsoft.com/office/drawing/2014/main" id="{9BADA8DC-D6C4-B04A-96B9-DE878AB179B6}"/>
              </a:ext>
            </a:extLst>
          </p:cNvPr>
          <p:cNvSpPr txBox="1"/>
          <p:nvPr/>
        </p:nvSpPr>
        <p:spPr>
          <a:xfrm>
            <a:off x="186347" y="4445172"/>
            <a:ext cx="9073767" cy="24083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How will this change current practice?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Currently, thermodynamics and kinetics are usually ignored when using traditional constraint-based flux modeling such as flux balance analysis. The new method rigorously models thermodynamics and kinetics, and is scalable beyond metabolism to look at protein production as well. The new optimization methods ensures that these methods will be fast and scalable.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End Users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methods can be applied to any system, for instance to study differentiation in stem cells. The platform is open source, coded in python, and metabolomics and proteomics data are useful but not required.</a:t>
            </a:r>
          </a:p>
        </p:txBody>
      </p:sp>
    </p:spTree>
    <p:extLst>
      <p:ext uri="{BB962C8B-B14F-4D97-AF65-F5344CB8AC3E}">
        <p14:creationId xmlns:p14="http://schemas.microsoft.com/office/powerpoint/2010/main" val="2463920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4474997-6300-42F3-B010-FD131B22B41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6000" contrast="33000"/>
                    </a14:imgEffect>
                  </a14:imgLayer>
                </a14:imgProps>
              </a:ext>
              <a:ext uri="{28A0092B-C50C-407E-A947-70E740481C1C}">
                <a14:useLocalDpi xmlns:a14="http://schemas.microsoft.com/office/drawing/2010/main" val="0"/>
              </a:ext>
            </a:extLst>
          </a:blip>
          <a:srcRect l="1084" t="20947" b="16006"/>
          <a:stretch/>
        </p:blipFill>
        <p:spPr>
          <a:xfrm>
            <a:off x="1524000" y="-76200"/>
            <a:ext cx="8534400" cy="6902424"/>
          </a:xfrm>
          <a:prstGeom prst="rect">
            <a:avLst/>
          </a:prstGeom>
          <a:effectLst>
            <a:softEdge rad="127000"/>
          </a:effectLst>
        </p:spPr>
      </p:pic>
      <p:sp>
        <p:nvSpPr>
          <p:cNvPr id="5122" name="Rectangle 3"/>
          <p:cNvSpPr>
            <a:spLocks noChangeArrowheads="1"/>
          </p:cNvSpPr>
          <p:nvPr/>
        </p:nvSpPr>
        <p:spPr bwMode="auto">
          <a:xfrm>
            <a:off x="-2219371" y="-1831875"/>
            <a:ext cx="8763000" cy="1484472"/>
          </a:xfrm>
          <a:prstGeom prst="rect">
            <a:avLst/>
          </a:prstGeom>
          <a:solidFill>
            <a:srgbClr val="FDF9BF">
              <a:alpha val="30196"/>
            </a:srgbClr>
          </a:solidFill>
          <a:ln w="9525" algn="ctr">
            <a:solidFill>
              <a:srgbClr val="000099"/>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Times" pitchFamily="18" charset="0"/>
            </a:endParaRPr>
          </a:p>
        </p:txBody>
      </p:sp>
      <p:sp>
        <p:nvSpPr>
          <p:cNvPr id="7" name="Rectangle 6"/>
          <p:cNvSpPr>
            <a:spLocks noChangeArrowheads="1"/>
          </p:cNvSpPr>
          <p:nvPr/>
        </p:nvSpPr>
        <p:spPr bwMode="auto">
          <a:xfrm>
            <a:off x="1594533" y="1051639"/>
            <a:ext cx="5755276" cy="1075931"/>
          </a:xfrm>
          <a:prstGeom prst="rect">
            <a:avLst/>
          </a:prstGeom>
          <a:solidFill>
            <a:srgbClr val="000000">
              <a:alpha val="65098"/>
            </a:srgbClr>
          </a:solidFill>
          <a:ln w="9525" algn="ctr">
            <a:solidFill>
              <a:srgbClr val="000099"/>
            </a:solidFill>
            <a:miter lim="800000"/>
            <a:headEnd/>
            <a:tailEnd/>
          </a:ln>
          <a:effectLst>
            <a:outerShdw blurRad="50800" dist="38100" dir="2700000" algn="tl" rotWithShape="0">
              <a:prstClr val="black">
                <a:alpha val="40000"/>
              </a:prstClr>
            </a:outerShdw>
          </a:effectLst>
        </p:spPr>
        <p:txBody>
          <a:bodyPr wrap="none" anchor="ctr"/>
          <a:lstStyle/>
          <a:p>
            <a:pPr eaLnBrk="0" fontAlgn="base" hangingPunct="0">
              <a:spcBef>
                <a:spcPct val="0"/>
              </a:spcBef>
              <a:spcAft>
                <a:spcPct val="0"/>
              </a:spcAft>
              <a:defRPr/>
            </a:pPr>
            <a:endParaRPr lang="en-US" sz="2800">
              <a:solidFill>
                <a:srgbClr val="FFFFFF"/>
              </a:solidFill>
              <a:latin typeface="Times" pitchFamily="18" charset="0"/>
            </a:endParaRPr>
          </a:p>
        </p:txBody>
      </p:sp>
      <p:sp>
        <p:nvSpPr>
          <p:cNvPr id="8" name="Text Box 7"/>
          <p:cNvSpPr txBox="1">
            <a:spLocks noChangeArrowheads="1"/>
          </p:cNvSpPr>
          <p:nvPr/>
        </p:nvSpPr>
        <p:spPr bwMode="auto">
          <a:xfrm>
            <a:off x="1550000" y="1081082"/>
            <a:ext cx="5679519" cy="1015663"/>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1200" u="sng" dirty="0">
                <a:solidFill>
                  <a:srgbClr val="FFFFFF"/>
                </a:solidFill>
                <a:latin typeface="Arial"/>
              </a:rPr>
              <a:t>Chronic wounds </a:t>
            </a:r>
            <a:r>
              <a:rPr lang="en-US" sz="1200" dirty="0">
                <a:solidFill>
                  <a:srgbClr val="FFFFFF"/>
                </a:solidFill>
                <a:latin typeface="Arial"/>
              </a:rPr>
              <a:t>are categorized as nonhealing wounds that do not proceed through resolution within ~3 months. Chronic wounds impact over 8 million US patients and cost an estimated $30-60 billion in healthcare costs annually.  Chronic wounds are challenging to treat using traditional antibiotics because they are typically colonized by interacting consortia growing as recalcitrant biofilms. </a:t>
            </a:r>
          </a:p>
        </p:txBody>
      </p:sp>
      <p:pic>
        <p:nvPicPr>
          <p:cNvPr id="5" name="Picture 4">
            <a:extLst>
              <a:ext uri="{FF2B5EF4-FFF2-40B4-BE49-F238E27FC236}">
                <a16:creationId xmlns:a16="http://schemas.microsoft.com/office/drawing/2014/main" id="{28ACC4CE-1F5E-47E7-ABDB-12AF3AA9F1E4}"/>
              </a:ext>
            </a:extLst>
          </p:cNvPr>
          <p:cNvPicPr>
            <a:picLocks noChangeAspect="1"/>
          </p:cNvPicPr>
          <p:nvPr/>
        </p:nvPicPr>
        <p:blipFill rotWithShape="1">
          <a:blip r:embed="rId5"/>
          <a:srcRect l="14026" r="12110"/>
          <a:stretch/>
        </p:blipFill>
        <p:spPr>
          <a:xfrm>
            <a:off x="7280783" y="1915590"/>
            <a:ext cx="3320644" cy="2261625"/>
          </a:xfrm>
          <a:prstGeom prst="rect">
            <a:avLst/>
          </a:prstGeom>
        </p:spPr>
      </p:pic>
      <p:sp>
        <p:nvSpPr>
          <p:cNvPr id="14" name="Rectangle 28">
            <a:extLst>
              <a:ext uri="{FF2B5EF4-FFF2-40B4-BE49-F238E27FC236}">
                <a16:creationId xmlns:a16="http://schemas.microsoft.com/office/drawing/2014/main" id="{9C1C4BE0-7731-443D-B297-D8F2238B7BC4}"/>
              </a:ext>
            </a:extLst>
          </p:cNvPr>
          <p:cNvSpPr>
            <a:spLocks noChangeArrowheads="1"/>
          </p:cNvSpPr>
          <p:nvPr/>
        </p:nvSpPr>
        <p:spPr bwMode="auto">
          <a:xfrm>
            <a:off x="1583096" y="94549"/>
            <a:ext cx="5743543" cy="830997"/>
          </a:xfrm>
          <a:prstGeom prst="rect">
            <a:avLst/>
          </a:prstGeom>
          <a:solidFill>
            <a:schemeClr val="tx1">
              <a:alpha val="58000"/>
            </a:schemeClr>
          </a:solidFill>
          <a:ln w="28575">
            <a:solidFill>
              <a:schemeClr val="bg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pitchFamily="18" charset="0"/>
            </a:endParaRPr>
          </a:p>
        </p:txBody>
      </p:sp>
      <p:sp>
        <p:nvSpPr>
          <p:cNvPr id="19" name="TextBox 18">
            <a:extLst>
              <a:ext uri="{FF2B5EF4-FFF2-40B4-BE49-F238E27FC236}">
                <a16:creationId xmlns:a16="http://schemas.microsoft.com/office/drawing/2014/main" id="{52315B31-BCC4-45F7-BA67-5BED68CA1D6C}"/>
              </a:ext>
            </a:extLst>
          </p:cNvPr>
          <p:cNvSpPr txBox="1"/>
          <p:nvPr/>
        </p:nvSpPr>
        <p:spPr>
          <a:xfrm>
            <a:off x="7336307" y="1981270"/>
            <a:ext cx="1219200" cy="553998"/>
          </a:xfrm>
          <a:prstGeom prst="rect">
            <a:avLst/>
          </a:prstGeom>
          <a:noFill/>
        </p:spPr>
        <p:txBody>
          <a:bodyPr wrap="square" rtlCol="0">
            <a:spAutoFit/>
          </a:bodyPr>
          <a:lstStyle/>
          <a:p>
            <a:pPr eaLnBrk="0" fontAlgn="base" hangingPunct="0">
              <a:spcBef>
                <a:spcPct val="0"/>
              </a:spcBef>
              <a:spcAft>
                <a:spcPct val="0"/>
              </a:spcAft>
            </a:pPr>
            <a:r>
              <a:rPr lang="en-US" sz="1000" i="1" dirty="0">
                <a:solidFill>
                  <a:srgbClr val="000000"/>
                </a:solidFill>
                <a:latin typeface="Arial"/>
              </a:rPr>
              <a:t>In vitro </a:t>
            </a:r>
            <a:r>
              <a:rPr lang="en-US" sz="1000" dirty="0">
                <a:solidFill>
                  <a:srgbClr val="000000"/>
                </a:solidFill>
                <a:latin typeface="Arial"/>
              </a:rPr>
              <a:t>and </a:t>
            </a:r>
            <a:r>
              <a:rPr lang="en-US" sz="1000" i="1" dirty="0">
                <a:solidFill>
                  <a:srgbClr val="000000"/>
                </a:solidFill>
                <a:latin typeface="Arial"/>
              </a:rPr>
              <a:t>in silico</a:t>
            </a:r>
            <a:r>
              <a:rPr lang="en-US" sz="1000" dirty="0">
                <a:solidFill>
                  <a:srgbClr val="000000"/>
                </a:solidFill>
                <a:latin typeface="Arial"/>
              </a:rPr>
              <a:t> pathogen consortia</a:t>
            </a:r>
          </a:p>
        </p:txBody>
      </p:sp>
      <p:sp>
        <p:nvSpPr>
          <p:cNvPr id="15" name="Text Box 30">
            <a:extLst>
              <a:ext uri="{FF2B5EF4-FFF2-40B4-BE49-F238E27FC236}">
                <a16:creationId xmlns:a16="http://schemas.microsoft.com/office/drawing/2014/main" id="{BB2AC5BE-82D8-47FF-9981-5F3CA87AB537}"/>
              </a:ext>
            </a:extLst>
          </p:cNvPr>
          <p:cNvSpPr txBox="1">
            <a:spLocks noChangeArrowheads="1"/>
          </p:cNvSpPr>
          <p:nvPr/>
        </p:nvSpPr>
        <p:spPr bwMode="auto">
          <a:xfrm>
            <a:off x="1583096" y="88623"/>
            <a:ext cx="5808305" cy="861774"/>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b="1" dirty="0">
                <a:solidFill>
                  <a:srgbClr val="000000"/>
                </a:solidFill>
                <a:effectLst>
                  <a:outerShdw blurRad="38100" dist="38100" dir="2700000" algn="tl">
                    <a:srgbClr val="000000">
                      <a:alpha val="43137"/>
                    </a:srgbClr>
                  </a:outerShdw>
                </a:effectLst>
                <a:latin typeface="Arial"/>
              </a:rPr>
              <a:t>Predictive Multiscale Modeling of Chronic Wound Biofilms </a:t>
            </a:r>
          </a:p>
          <a:p>
            <a:pPr eaLnBrk="0" fontAlgn="base" hangingPunct="0">
              <a:spcBef>
                <a:spcPct val="0"/>
              </a:spcBef>
              <a:spcAft>
                <a:spcPct val="0"/>
              </a:spcAft>
            </a:pPr>
            <a:r>
              <a:rPr lang="en-US" sz="1200" dirty="0">
                <a:solidFill>
                  <a:srgbClr val="000000"/>
                </a:solidFill>
                <a:effectLst>
                  <a:outerShdw blurRad="38100" dist="38100" dir="2700000" algn="tl">
                    <a:srgbClr val="000000">
                      <a:alpha val="43137"/>
                    </a:srgbClr>
                  </a:outerShdw>
                </a:effectLst>
                <a:latin typeface="Arial"/>
              </a:rPr>
              <a:t>NIH NIBIB </a:t>
            </a:r>
            <a:r>
              <a:rPr lang="en-US" sz="1200" dirty="0">
                <a:solidFill>
                  <a:srgbClr val="000000"/>
                </a:solidFill>
                <a:latin typeface="Arial"/>
              </a:rPr>
              <a:t>U01EB019416</a:t>
            </a:r>
            <a:r>
              <a:rPr lang="en-US" sz="1200" dirty="0">
                <a:solidFill>
                  <a:srgbClr val="000000"/>
                </a:solidFill>
                <a:effectLst>
                  <a:outerShdw blurRad="38100" dist="38100" dir="2700000" algn="tl">
                    <a:srgbClr val="000000">
                      <a:alpha val="43137"/>
                    </a:srgbClr>
                  </a:outerShdw>
                </a:effectLst>
                <a:latin typeface="Arial"/>
              </a:rPr>
              <a:t> </a:t>
            </a:r>
          </a:p>
          <a:p>
            <a:pPr eaLnBrk="0" fontAlgn="base" hangingPunct="0">
              <a:spcBef>
                <a:spcPct val="0"/>
              </a:spcBef>
              <a:spcAft>
                <a:spcPct val="0"/>
              </a:spcAft>
            </a:pPr>
            <a:r>
              <a:rPr lang="en-US" sz="1200" dirty="0">
                <a:solidFill>
                  <a:srgbClr val="000000"/>
                </a:solidFill>
                <a:effectLst>
                  <a:outerShdw blurRad="38100" dist="38100" dir="2700000" algn="tl">
                    <a:srgbClr val="000000">
                      <a:alpha val="43137"/>
                    </a:srgbClr>
                  </a:outerShdw>
                </a:effectLst>
                <a:latin typeface="Arial"/>
              </a:rPr>
              <a:t>Ross P. Carlson, Michael Henson, Luke Hanley, Matthew Fields</a:t>
            </a:r>
          </a:p>
          <a:p>
            <a:pPr eaLnBrk="0" fontAlgn="base" hangingPunct="0">
              <a:spcBef>
                <a:spcPct val="0"/>
              </a:spcBef>
              <a:spcAft>
                <a:spcPct val="0"/>
              </a:spcAft>
            </a:pPr>
            <a:r>
              <a:rPr lang="en-US" sz="1200" dirty="0">
                <a:solidFill>
                  <a:srgbClr val="000000"/>
                </a:solidFill>
                <a:effectLst>
                  <a:outerShdw blurRad="38100" dist="38100" dir="2700000" algn="tl">
                    <a:srgbClr val="000000">
                      <a:alpha val="43137"/>
                    </a:srgbClr>
                  </a:outerShdw>
                </a:effectLst>
                <a:latin typeface="Arial"/>
              </a:rPr>
              <a:t>Montana State University, UMass, Amherst, University of Illinois, Chicago</a:t>
            </a:r>
          </a:p>
        </p:txBody>
      </p:sp>
      <p:sp>
        <p:nvSpPr>
          <p:cNvPr id="21" name="Rectangle 20">
            <a:extLst>
              <a:ext uri="{FF2B5EF4-FFF2-40B4-BE49-F238E27FC236}">
                <a16:creationId xmlns:a16="http://schemas.microsoft.com/office/drawing/2014/main" id="{72F66FB9-42FD-4B4B-8D82-1116C048D559}"/>
              </a:ext>
            </a:extLst>
          </p:cNvPr>
          <p:cNvSpPr>
            <a:spLocks noChangeArrowheads="1"/>
          </p:cNvSpPr>
          <p:nvPr/>
        </p:nvSpPr>
        <p:spPr bwMode="auto">
          <a:xfrm>
            <a:off x="1581753" y="2244953"/>
            <a:ext cx="5744886" cy="1267577"/>
          </a:xfrm>
          <a:prstGeom prst="rect">
            <a:avLst/>
          </a:prstGeom>
          <a:solidFill>
            <a:srgbClr val="000000">
              <a:alpha val="65098"/>
            </a:srgbClr>
          </a:solidFill>
          <a:ln w="9525" algn="ctr">
            <a:solidFill>
              <a:srgbClr val="000099"/>
            </a:solidFill>
            <a:miter lim="800000"/>
            <a:headEnd/>
            <a:tailEnd/>
          </a:ln>
          <a:effectLst>
            <a:outerShdw blurRad="50800" dist="38100" dir="2700000" algn="tl" rotWithShape="0">
              <a:prstClr val="black">
                <a:alpha val="40000"/>
              </a:prstClr>
            </a:outerShdw>
          </a:effectLst>
        </p:spPr>
        <p:txBody>
          <a:bodyPr wrap="none" anchor="ctr"/>
          <a:lstStyle/>
          <a:p>
            <a:pPr eaLnBrk="0" fontAlgn="base" hangingPunct="0">
              <a:spcBef>
                <a:spcPct val="0"/>
              </a:spcBef>
              <a:spcAft>
                <a:spcPct val="0"/>
              </a:spcAft>
              <a:defRPr/>
            </a:pPr>
            <a:endParaRPr lang="en-US" sz="2800">
              <a:solidFill>
                <a:srgbClr val="FFFFFF"/>
              </a:solidFill>
              <a:latin typeface="Times" pitchFamily="18" charset="0"/>
            </a:endParaRPr>
          </a:p>
        </p:txBody>
      </p:sp>
      <p:sp>
        <p:nvSpPr>
          <p:cNvPr id="22" name="Text Box 7">
            <a:extLst>
              <a:ext uri="{FF2B5EF4-FFF2-40B4-BE49-F238E27FC236}">
                <a16:creationId xmlns:a16="http://schemas.microsoft.com/office/drawing/2014/main" id="{B981D301-0262-436C-8E3C-0CBD505B80E0}"/>
              </a:ext>
            </a:extLst>
          </p:cNvPr>
          <p:cNvSpPr txBox="1">
            <a:spLocks noChangeArrowheads="1"/>
          </p:cNvSpPr>
          <p:nvPr/>
        </p:nvSpPr>
        <p:spPr bwMode="auto">
          <a:xfrm>
            <a:off x="1571364" y="2288802"/>
            <a:ext cx="5755275" cy="1200329"/>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1200" u="sng" dirty="0">
                <a:solidFill>
                  <a:srgbClr val="FFFFFF"/>
                </a:solidFill>
                <a:latin typeface="Arial"/>
              </a:rPr>
              <a:t>The Model </a:t>
            </a:r>
            <a:r>
              <a:rPr lang="en-US" sz="1200" dirty="0">
                <a:solidFill>
                  <a:srgbClr val="FFFFFF"/>
                </a:solidFill>
                <a:latin typeface="Arial"/>
              </a:rPr>
              <a:t>quantifies the complex spatial and temporal dynamics of biofilm consortia. The wound pathogens are represented using genome-scale, metabolic reconstructions; phenotypes are predicted using linear programming (LP) optimization methods. Pathogen metabolic models are imbedded in a discretized control volume where mass balances are enforced using partial differential equations which account for pathogen reaction and metabolite diffusion processes.   </a:t>
            </a:r>
            <a:endParaRPr lang="en-US" sz="1400" b="1" dirty="0">
              <a:solidFill>
                <a:srgbClr val="FFFFFF"/>
              </a:solidFill>
              <a:latin typeface="Arial"/>
            </a:endParaRPr>
          </a:p>
        </p:txBody>
      </p:sp>
      <p:sp>
        <p:nvSpPr>
          <p:cNvPr id="23" name="Rectangle 22">
            <a:extLst>
              <a:ext uri="{FF2B5EF4-FFF2-40B4-BE49-F238E27FC236}">
                <a16:creationId xmlns:a16="http://schemas.microsoft.com/office/drawing/2014/main" id="{A2A88BB0-86D7-4ECB-B2C3-F12E1639F49C}"/>
              </a:ext>
            </a:extLst>
          </p:cNvPr>
          <p:cNvSpPr>
            <a:spLocks noChangeArrowheads="1"/>
          </p:cNvSpPr>
          <p:nvPr/>
        </p:nvSpPr>
        <p:spPr bwMode="auto">
          <a:xfrm>
            <a:off x="1581753" y="3630699"/>
            <a:ext cx="5755275" cy="1288051"/>
          </a:xfrm>
          <a:prstGeom prst="rect">
            <a:avLst/>
          </a:prstGeom>
          <a:solidFill>
            <a:srgbClr val="000000">
              <a:alpha val="60000"/>
            </a:srgbClr>
          </a:solidFill>
          <a:ln w="9525" algn="ctr">
            <a:solidFill>
              <a:srgbClr val="000099"/>
            </a:solidFill>
            <a:miter lim="800000"/>
            <a:headEnd/>
            <a:tailEnd/>
          </a:ln>
          <a:effectLst>
            <a:outerShdw blurRad="50800" dist="38100" dir="2700000" algn="tl" rotWithShape="0">
              <a:prstClr val="black">
                <a:alpha val="40000"/>
              </a:prstClr>
            </a:outerShdw>
          </a:effectLst>
        </p:spPr>
        <p:txBody>
          <a:bodyPr wrap="none" anchor="ctr"/>
          <a:lstStyle/>
          <a:p>
            <a:pPr eaLnBrk="0" fontAlgn="base" hangingPunct="0">
              <a:spcBef>
                <a:spcPct val="0"/>
              </a:spcBef>
              <a:spcAft>
                <a:spcPct val="0"/>
              </a:spcAft>
              <a:defRPr/>
            </a:pPr>
            <a:endParaRPr lang="en-US" sz="2800">
              <a:solidFill>
                <a:srgbClr val="FFFFFF"/>
              </a:solidFill>
              <a:latin typeface="Times" pitchFamily="18" charset="0"/>
            </a:endParaRPr>
          </a:p>
        </p:txBody>
      </p:sp>
      <p:sp>
        <p:nvSpPr>
          <p:cNvPr id="27" name="Rectangle 26">
            <a:extLst>
              <a:ext uri="{FF2B5EF4-FFF2-40B4-BE49-F238E27FC236}">
                <a16:creationId xmlns:a16="http://schemas.microsoft.com/office/drawing/2014/main" id="{29632008-4DE9-4253-B667-44C0755F742A}"/>
              </a:ext>
            </a:extLst>
          </p:cNvPr>
          <p:cNvSpPr>
            <a:spLocks noChangeArrowheads="1"/>
          </p:cNvSpPr>
          <p:nvPr/>
        </p:nvSpPr>
        <p:spPr bwMode="auto">
          <a:xfrm>
            <a:off x="1583915" y="5043498"/>
            <a:ext cx="5755275" cy="867112"/>
          </a:xfrm>
          <a:prstGeom prst="rect">
            <a:avLst/>
          </a:prstGeom>
          <a:solidFill>
            <a:srgbClr val="000000">
              <a:alpha val="60000"/>
            </a:srgbClr>
          </a:solidFill>
          <a:ln w="9525" algn="ctr">
            <a:solidFill>
              <a:srgbClr val="000099"/>
            </a:solidFill>
            <a:miter lim="800000"/>
            <a:headEnd/>
            <a:tailEnd/>
          </a:ln>
          <a:effectLst>
            <a:outerShdw blurRad="50800" dist="38100" dir="2700000" algn="tl" rotWithShape="0">
              <a:prstClr val="black">
                <a:alpha val="40000"/>
              </a:prstClr>
            </a:outerShdw>
          </a:effectLst>
        </p:spPr>
        <p:txBody>
          <a:bodyPr wrap="none" anchor="ctr"/>
          <a:lstStyle/>
          <a:p>
            <a:pPr eaLnBrk="0" fontAlgn="base" hangingPunct="0">
              <a:spcBef>
                <a:spcPct val="0"/>
              </a:spcBef>
              <a:spcAft>
                <a:spcPct val="0"/>
              </a:spcAft>
              <a:defRPr/>
            </a:pPr>
            <a:endParaRPr lang="en-US" sz="2800">
              <a:solidFill>
                <a:srgbClr val="FFFFFF"/>
              </a:solidFill>
              <a:latin typeface="Times" pitchFamily="18" charset="0"/>
            </a:endParaRPr>
          </a:p>
        </p:txBody>
      </p:sp>
      <p:pic>
        <p:nvPicPr>
          <p:cNvPr id="30" name="Picture 29">
            <a:extLst>
              <a:ext uri="{FF2B5EF4-FFF2-40B4-BE49-F238E27FC236}">
                <a16:creationId xmlns:a16="http://schemas.microsoft.com/office/drawing/2014/main" id="{0EC738B8-445F-40BF-93B9-B298E80D1CA9}"/>
              </a:ext>
            </a:extLst>
          </p:cNvPr>
          <p:cNvPicPr>
            <a:picLocks noChangeAspect="1"/>
          </p:cNvPicPr>
          <p:nvPr/>
        </p:nvPicPr>
        <p:blipFill rotWithShape="1">
          <a:blip r:embed="rId6"/>
          <a:srcRect r="6824"/>
          <a:stretch/>
        </p:blipFill>
        <p:spPr>
          <a:xfrm>
            <a:off x="7265825" y="4198912"/>
            <a:ext cx="3335602" cy="2509179"/>
          </a:xfrm>
          <a:prstGeom prst="rect">
            <a:avLst/>
          </a:prstGeom>
        </p:spPr>
      </p:pic>
      <p:sp>
        <p:nvSpPr>
          <p:cNvPr id="32" name="Rectangle 31">
            <a:extLst>
              <a:ext uri="{FF2B5EF4-FFF2-40B4-BE49-F238E27FC236}">
                <a16:creationId xmlns:a16="http://schemas.microsoft.com/office/drawing/2014/main" id="{76D23CB4-5D63-4984-9DA8-908EF834BB7D}"/>
              </a:ext>
            </a:extLst>
          </p:cNvPr>
          <p:cNvSpPr>
            <a:spLocks noChangeArrowheads="1"/>
          </p:cNvSpPr>
          <p:nvPr/>
        </p:nvSpPr>
        <p:spPr bwMode="auto">
          <a:xfrm>
            <a:off x="1581753" y="6053594"/>
            <a:ext cx="5755275" cy="575807"/>
          </a:xfrm>
          <a:prstGeom prst="rect">
            <a:avLst/>
          </a:prstGeom>
          <a:solidFill>
            <a:srgbClr val="000000">
              <a:alpha val="60000"/>
            </a:srgbClr>
          </a:solidFill>
          <a:ln w="9525" algn="ctr">
            <a:solidFill>
              <a:srgbClr val="000099"/>
            </a:solidFill>
            <a:miter lim="800000"/>
            <a:headEnd/>
            <a:tailEnd/>
          </a:ln>
          <a:effectLst>
            <a:outerShdw blurRad="50800" dist="38100" dir="2700000" algn="tl" rotWithShape="0">
              <a:prstClr val="black">
                <a:alpha val="40000"/>
              </a:prstClr>
            </a:outerShdw>
          </a:effectLst>
        </p:spPr>
        <p:txBody>
          <a:bodyPr wrap="none" anchor="ctr"/>
          <a:lstStyle/>
          <a:p>
            <a:pPr eaLnBrk="0" fontAlgn="base" hangingPunct="0">
              <a:spcBef>
                <a:spcPct val="0"/>
              </a:spcBef>
              <a:spcAft>
                <a:spcPct val="0"/>
              </a:spcAft>
              <a:defRPr/>
            </a:pPr>
            <a:endParaRPr lang="en-US" sz="2800">
              <a:solidFill>
                <a:srgbClr val="FFFFFF"/>
              </a:solidFill>
              <a:latin typeface="Times" pitchFamily="18" charset="0"/>
            </a:endParaRPr>
          </a:p>
        </p:txBody>
      </p:sp>
      <p:sp>
        <p:nvSpPr>
          <p:cNvPr id="33" name="Text Box 7">
            <a:extLst>
              <a:ext uri="{FF2B5EF4-FFF2-40B4-BE49-F238E27FC236}">
                <a16:creationId xmlns:a16="http://schemas.microsoft.com/office/drawing/2014/main" id="{B78BAFC7-2C78-4275-8932-3168016D172B}"/>
              </a:ext>
            </a:extLst>
          </p:cNvPr>
          <p:cNvSpPr txBox="1">
            <a:spLocks noChangeArrowheads="1"/>
          </p:cNvSpPr>
          <p:nvPr/>
        </p:nvSpPr>
        <p:spPr bwMode="auto">
          <a:xfrm>
            <a:off x="1571363" y="6035647"/>
            <a:ext cx="5692300" cy="800219"/>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1200" u="sng" dirty="0">
                <a:solidFill>
                  <a:srgbClr val="FFFFFF"/>
                </a:solidFill>
                <a:latin typeface="Arial"/>
              </a:rPr>
              <a:t>Key Publications</a:t>
            </a:r>
            <a:r>
              <a:rPr lang="en-US" sz="1200" dirty="0">
                <a:solidFill>
                  <a:srgbClr val="FFFFFF"/>
                </a:solidFill>
                <a:latin typeface="Arial"/>
              </a:rPr>
              <a:t>: </a:t>
            </a:r>
            <a:r>
              <a:rPr lang="en-US" sz="1100" dirty="0" err="1">
                <a:solidFill>
                  <a:srgbClr val="FFFFFF"/>
                </a:solidFill>
                <a:latin typeface="Arial"/>
              </a:rPr>
              <a:t>Phalak</a:t>
            </a:r>
            <a:r>
              <a:rPr lang="en-US" sz="1100" dirty="0">
                <a:solidFill>
                  <a:srgbClr val="FFFFFF"/>
                </a:solidFill>
                <a:latin typeface="Arial"/>
              </a:rPr>
              <a:t> et al., 2016 doi.org/10.1186/s12918-016-0334-8</a:t>
            </a:r>
          </a:p>
          <a:p>
            <a:pPr eaLnBrk="0" fontAlgn="base" hangingPunct="0">
              <a:spcBef>
                <a:spcPct val="0"/>
              </a:spcBef>
              <a:spcAft>
                <a:spcPct val="0"/>
              </a:spcAft>
            </a:pPr>
            <a:r>
              <a:rPr lang="en-US" sz="1100" dirty="0">
                <a:solidFill>
                  <a:srgbClr val="FFFFFF"/>
                </a:solidFill>
                <a:latin typeface="Arial"/>
              </a:rPr>
              <a:t>	       Carlson et al., 2018 </a:t>
            </a:r>
            <a:r>
              <a:rPr lang="en-US" sz="1100" dirty="0" err="1">
                <a:solidFill>
                  <a:srgbClr val="FFFFFF"/>
                </a:solidFill>
                <a:latin typeface="Arial"/>
              </a:rPr>
              <a:t>doi</a:t>
            </a:r>
            <a:r>
              <a:rPr lang="en-US" sz="1100" dirty="0">
                <a:solidFill>
                  <a:srgbClr val="FFFFFF"/>
                </a:solidFill>
                <a:latin typeface="Arial"/>
              </a:rPr>
              <a:t>: 10.1042/BST20170242 </a:t>
            </a:r>
          </a:p>
          <a:p>
            <a:pPr eaLnBrk="0" fontAlgn="base" hangingPunct="0">
              <a:spcBef>
                <a:spcPct val="0"/>
              </a:spcBef>
              <a:spcAft>
                <a:spcPct val="0"/>
              </a:spcAft>
            </a:pPr>
            <a:r>
              <a:rPr lang="en-US" sz="1100" dirty="0">
                <a:solidFill>
                  <a:srgbClr val="FFFFFF"/>
                </a:solidFill>
                <a:latin typeface="Arial"/>
              </a:rPr>
              <a:t>	       Henson and </a:t>
            </a:r>
            <a:r>
              <a:rPr lang="en-US" sz="1100" dirty="0" err="1">
                <a:solidFill>
                  <a:srgbClr val="FFFFFF"/>
                </a:solidFill>
                <a:latin typeface="Arial"/>
              </a:rPr>
              <a:t>Phalak</a:t>
            </a:r>
            <a:r>
              <a:rPr lang="en-US" sz="1100" dirty="0">
                <a:solidFill>
                  <a:srgbClr val="FFFFFF"/>
                </a:solidFill>
                <a:latin typeface="Arial"/>
              </a:rPr>
              <a:t>,  2018  doi.org/10.1371/journal.pcbi.1006558</a:t>
            </a:r>
          </a:p>
          <a:p>
            <a:pPr eaLnBrk="0" fontAlgn="base" hangingPunct="0">
              <a:spcBef>
                <a:spcPct val="0"/>
              </a:spcBef>
              <a:spcAft>
                <a:spcPct val="0"/>
              </a:spcAft>
            </a:pPr>
            <a:endParaRPr lang="en-US" sz="1200" dirty="0">
              <a:solidFill>
                <a:srgbClr val="FFFFFF"/>
              </a:solidFill>
              <a:latin typeface="Arial"/>
            </a:endParaRPr>
          </a:p>
        </p:txBody>
      </p:sp>
      <p:pic>
        <p:nvPicPr>
          <p:cNvPr id="2" name="Picture 2" descr="http://www.coe.montana.edu/biofilmbook/module_07/IMAGES/DiabeticFootUlcer350w.jpg"/>
          <p:cNvPicPr>
            <a:picLocks noChangeAspect="1" noChangeArrowheads="1"/>
          </p:cNvPicPr>
          <p:nvPr/>
        </p:nvPicPr>
        <p:blipFill rotWithShape="1">
          <a:blip r:embed="rId7">
            <a:extLst>
              <a:ext uri="{28A0092B-C50C-407E-A947-70E740481C1C}">
                <a14:useLocalDpi xmlns:a14="http://schemas.microsoft.com/office/drawing/2010/main" val="0"/>
              </a:ext>
            </a:extLst>
          </a:blip>
          <a:srcRect t="38422" b="-1"/>
          <a:stretch/>
        </p:blipFill>
        <p:spPr bwMode="auto">
          <a:xfrm>
            <a:off x="7335978" y="0"/>
            <a:ext cx="3189440" cy="1788542"/>
          </a:xfrm>
          <a:prstGeom prst="rect">
            <a:avLst/>
          </a:prstGeom>
          <a:noFill/>
          <a:ln w="57150">
            <a:solidFill>
              <a:schemeClr val="bg2"/>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AAD1F80-3FDE-4E03-8A00-F1CC5403877D}"/>
              </a:ext>
            </a:extLst>
          </p:cNvPr>
          <p:cNvPicPr>
            <a:picLocks noChangeAspect="1"/>
          </p:cNvPicPr>
          <p:nvPr/>
        </p:nvPicPr>
        <p:blipFill>
          <a:blip r:embed="rId8"/>
          <a:stretch>
            <a:fillRect/>
          </a:stretch>
        </p:blipFill>
        <p:spPr>
          <a:xfrm>
            <a:off x="9556738" y="868119"/>
            <a:ext cx="951588" cy="894777"/>
          </a:xfrm>
          <a:prstGeom prst="rect">
            <a:avLst/>
          </a:prstGeom>
        </p:spPr>
      </p:pic>
      <p:pic>
        <p:nvPicPr>
          <p:cNvPr id="12" name="Picture 1391" descr="NIH%20Logo">
            <a:extLst>
              <a:ext uri="{FF2B5EF4-FFF2-40B4-BE49-F238E27FC236}">
                <a16:creationId xmlns:a16="http://schemas.microsoft.com/office/drawing/2014/main" id="{F1F56A2A-D77D-4017-B9F0-893050229B33}"/>
              </a:ext>
            </a:extLst>
          </p:cNvPr>
          <p:cNvPicPr>
            <a:picLocks noChangeAspect="1" noChangeArrowheads="1"/>
          </p:cNvPicPr>
          <p:nvPr/>
        </p:nvPicPr>
        <p:blipFill>
          <a:blip r:embed="rId9" cstate="screen"/>
          <a:srcRect/>
          <a:stretch>
            <a:fillRect/>
          </a:stretch>
        </p:blipFill>
        <p:spPr bwMode="auto">
          <a:xfrm>
            <a:off x="6620392" y="75906"/>
            <a:ext cx="877468" cy="86828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 Box 7">
            <a:extLst>
              <a:ext uri="{FF2B5EF4-FFF2-40B4-BE49-F238E27FC236}">
                <a16:creationId xmlns:a16="http://schemas.microsoft.com/office/drawing/2014/main" id="{DF8ED12D-BC66-410A-9FB1-B1101F2CEC0E}"/>
              </a:ext>
            </a:extLst>
          </p:cNvPr>
          <p:cNvSpPr txBox="1">
            <a:spLocks noChangeArrowheads="1"/>
          </p:cNvSpPr>
          <p:nvPr/>
        </p:nvSpPr>
        <p:spPr bwMode="auto">
          <a:xfrm>
            <a:off x="1571364" y="3580543"/>
            <a:ext cx="5645375" cy="1384995"/>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1200" u="sng" dirty="0">
                <a:solidFill>
                  <a:srgbClr val="FFFFFF"/>
                </a:solidFill>
                <a:latin typeface="Arial"/>
              </a:rPr>
              <a:t>What is new and how will this change current practice?</a:t>
            </a:r>
            <a:r>
              <a:rPr lang="en-US" sz="1200" dirty="0">
                <a:solidFill>
                  <a:srgbClr val="FFFFFF"/>
                </a:solidFill>
                <a:latin typeface="Arial"/>
              </a:rPr>
              <a:t>  The models enable multiscale, spatially and temporally resolved predictions of pathogen behavior in chronic wounds. The pathogen phenotype problem is solved using novel lexicographic  LP optimization algorithms to account for alternative and infeasible optima.  The methodology will eventually enable personalized medicine where metagenomic data from a patient’s wound will inform an </a:t>
            </a:r>
            <a:r>
              <a:rPr lang="en-US" sz="1200" i="1" dirty="0">
                <a:solidFill>
                  <a:srgbClr val="FFFFFF"/>
                </a:solidFill>
                <a:latin typeface="Arial"/>
              </a:rPr>
              <a:t>in silico </a:t>
            </a:r>
            <a:r>
              <a:rPr lang="en-US" sz="1200" dirty="0">
                <a:solidFill>
                  <a:srgbClr val="FFFFFF"/>
                </a:solidFill>
                <a:latin typeface="Arial"/>
              </a:rPr>
              <a:t>wound model for optimizing treatment.  </a:t>
            </a:r>
          </a:p>
        </p:txBody>
      </p:sp>
      <p:sp>
        <p:nvSpPr>
          <p:cNvPr id="28" name="Text Box 7">
            <a:extLst>
              <a:ext uri="{FF2B5EF4-FFF2-40B4-BE49-F238E27FC236}">
                <a16:creationId xmlns:a16="http://schemas.microsoft.com/office/drawing/2014/main" id="{3C44BE31-E11F-41EB-8972-5D92463C2B7F}"/>
              </a:ext>
            </a:extLst>
          </p:cNvPr>
          <p:cNvSpPr txBox="1">
            <a:spLocks noChangeArrowheads="1"/>
          </p:cNvSpPr>
          <p:nvPr/>
        </p:nvSpPr>
        <p:spPr bwMode="auto">
          <a:xfrm>
            <a:off x="1573525" y="5059736"/>
            <a:ext cx="5692300" cy="830997"/>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1200" u="sng" dirty="0">
                <a:solidFill>
                  <a:srgbClr val="FFFFFF"/>
                </a:solidFill>
                <a:latin typeface="Arial"/>
              </a:rPr>
              <a:t>End users</a:t>
            </a:r>
            <a:r>
              <a:rPr lang="en-US" sz="1200" dirty="0">
                <a:solidFill>
                  <a:srgbClr val="FFFFFF"/>
                </a:solidFill>
                <a:latin typeface="Arial"/>
              </a:rPr>
              <a:t> of the model will be scientists informing clinicians on wound treatment strategies. Ultimately this technology will enable personalized medicine where models tailored to specific patient chronic wound composition can be fed into an </a:t>
            </a:r>
            <a:r>
              <a:rPr lang="en-US" sz="1200" i="1" dirty="0">
                <a:solidFill>
                  <a:srgbClr val="FFFFFF"/>
                </a:solidFill>
                <a:latin typeface="Arial"/>
              </a:rPr>
              <a:t>in silico </a:t>
            </a:r>
            <a:r>
              <a:rPr lang="en-US" sz="1200" dirty="0">
                <a:solidFill>
                  <a:srgbClr val="FFFFFF"/>
                </a:solidFill>
                <a:latin typeface="Arial"/>
              </a:rPr>
              <a:t>model and used to predict optimized treatment strategies.  </a:t>
            </a:r>
          </a:p>
        </p:txBody>
      </p:sp>
    </p:spTree>
    <p:extLst>
      <p:ext uri="{BB962C8B-B14F-4D97-AF65-F5344CB8AC3E}">
        <p14:creationId xmlns:p14="http://schemas.microsoft.com/office/powerpoint/2010/main" val="166393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Blank Presentation">
  <a:themeElements>
    <a:clrScheme name="">
      <a:dk1>
        <a:srgbClr val="000000"/>
      </a:dk1>
      <a:lt1>
        <a:srgbClr val="FFFFFF"/>
      </a:lt1>
      <a:dk2>
        <a:srgbClr val="000099"/>
      </a:dk2>
      <a:lt2>
        <a:srgbClr val="FFCC00"/>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13365</Words>
  <Application>Microsoft Office PowerPoint</Application>
  <PresentationFormat>Widescreen</PresentationFormat>
  <Paragraphs>991</Paragraphs>
  <Slides>33</Slides>
  <Notes>31</Notes>
  <HiddenSlides>0</HiddenSlides>
  <MMClips>6</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33</vt:i4>
      </vt:variant>
    </vt:vector>
  </HeadingPairs>
  <TitlesOfParts>
    <vt:vector size="53" baseType="lpstr">
      <vt:lpstr>Arial</vt:lpstr>
      <vt:lpstr>Calibri</vt:lpstr>
      <vt:lpstr>Calibri Light</vt:lpstr>
      <vt:lpstr>Cambria</vt:lpstr>
      <vt:lpstr>Consolas</vt:lpstr>
      <vt:lpstr>Corbel</vt:lpstr>
      <vt:lpstr>Times</vt:lpstr>
      <vt:lpstr>Times New Roman</vt:lpstr>
      <vt:lpstr>Tw Cen MT</vt:lpstr>
      <vt:lpstr>Wingdings</vt:lpstr>
      <vt:lpstr>Wingdings 2</vt:lpstr>
      <vt:lpstr>Wingdings 3</vt:lpstr>
      <vt:lpstr>Office Theme</vt:lpstr>
      <vt:lpstr>1_Office Theme</vt:lpstr>
      <vt:lpstr>2_Office Theme</vt:lpstr>
      <vt:lpstr>3_Office Theme</vt:lpstr>
      <vt:lpstr>4_Office Theme</vt:lpstr>
      <vt:lpstr>4_Metro</vt:lpstr>
      <vt:lpstr>Blank Presentation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Combining wet lab and computational simulations to predict optimal  antibiotic drug regimens for Mycobacterium tuberculosis</vt:lpstr>
      <vt:lpstr>PowerPoint Presentation</vt:lpstr>
      <vt:lpstr>PowerPoint Presentation</vt:lpstr>
      <vt:lpstr>PowerPoint Presentation</vt:lpstr>
      <vt:lpstr>PowerPoint Presentation</vt:lpstr>
      <vt:lpstr>Detailed model of primary motor cortex</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Peng, Grace (NIH/NIBIB) [E]</dc:creator>
  <cp:lastModifiedBy>Peng, Grace (NIH/NIBIB) [E]</cp:lastModifiedBy>
  <cp:revision>17</cp:revision>
  <dcterms:created xsi:type="dcterms:W3CDTF">2019-03-01T16:17:54Z</dcterms:created>
  <dcterms:modified xsi:type="dcterms:W3CDTF">2019-03-08T16:48:29Z</dcterms:modified>
</cp:coreProperties>
</file>